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4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5435" r:id="rId3"/>
    <p:sldId id="260" r:id="rId4"/>
    <p:sldId id="257" r:id="rId5"/>
    <p:sldId id="5361" r:id="rId6"/>
    <p:sldId id="5367" r:id="rId7"/>
    <p:sldId id="5366" r:id="rId8"/>
    <p:sldId id="5368" r:id="rId9"/>
    <p:sldId id="5351" r:id="rId10"/>
    <p:sldId id="5431" r:id="rId11"/>
    <p:sldId id="5432" r:id="rId12"/>
    <p:sldId id="5434" r:id="rId13"/>
    <p:sldId id="5151" r:id="rId14"/>
    <p:sldId id="268" r:id="rId15"/>
    <p:sldId id="271" r:id="rId16"/>
    <p:sldId id="270" r:id="rId17"/>
    <p:sldId id="275" r:id="rId18"/>
    <p:sldId id="274" r:id="rId19"/>
    <p:sldId id="267" r:id="rId20"/>
    <p:sldId id="346" r:id="rId21"/>
    <p:sldId id="344" r:id="rId22"/>
    <p:sldId id="345" r:id="rId23"/>
    <p:sldId id="348" r:id="rId24"/>
    <p:sldId id="258" r:id="rId25"/>
    <p:sldId id="259" r:id="rId26"/>
    <p:sldId id="273" r:id="rId27"/>
    <p:sldId id="4506" r:id="rId28"/>
    <p:sldId id="4511" r:id="rId29"/>
    <p:sldId id="4512" r:id="rId30"/>
    <p:sldId id="4510" r:id="rId31"/>
    <p:sldId id="4514" r:id="rId32"/>
    <p:sldId id="4513" r:id="rId33"/>
    <p:sldId id="4507" r:id="rId34"/>
    <p:sldId id="4508" r:id="rId35"/>
    <p:sldId id="5155" r:id="rId36"/>
    <p:sldId id="1092" r:id="rId37"/>
    <p:sldId id="1105" r:id="rId38"/>
    <p:sldId id="1103" r:id="rId39"/>
    <p:sldId id="1101" r:id="rId40"/>
    <p:sldId id="1094" r:id="rId41"/>
    <p:sldId id="1097" r:id="rId42"/>
    <p:sldId id="5436" r:id="rId43"/>
    <p:sldId id="5437" r:id="rId44"/>
    <p:sldId id="5438" r:id="rId45"/>
    <p:sldId id="5439" r:id="rId46"/>
    <p:sldId id="5440" r:id="rId47"/>
    <p:sldId id="5441" r:id="rId48"/>
    <p:sldId id="5442" r:id="rId49"/>
    <p:sldId id="5443" r:id="rId50"/>
    <p:sldId id="5444" r:id="rId51"/>
  </p:sldIdLst>
  <p:sldSz cx="9144000" cy="6858000" type="screen4x3"/>
  <p:notesSz cx="9144000" cy="6858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2B902EB3-AE68-4C7F-B46F-C948C2F279B1}">
          <p14:sldIdLst>
            <p14:sldId id="256"/>
            <p14:sldId id="5435"/>
            <p14:sldId id="260"/>
            <p14:sldId id="257"/>
            <p14:sldId id="5361"/>
            <p14:sldId id="5367"/>
            <p14:sldId id="5366"/>
            <p14:sldId id="5368"/>
            <p14:sldId id="5351"/>
            <p14:sldId id="5431"/>
            <p14:sldId id="5432"/>
            <p14:sldId id="5434"/>
            <p14:sldId id="5151"/>
            <p14:sldId id="268"/>
            <p14:sldId id="271"/>
            <p14:sldId id="270"/>
            <p14:sldId id="275"/>
            <p14:sldId id="274"/>
            <p14:sldId id="267"/>
            <p14:sldId id="346"/>
            <p14:sldId id="344"/>
            <p14:sldId id="345"/>
            <p14:sldId id="348"/>
            <p14:sldId id="258"/>
            <p14:sldId id="259"/>
            <p14:sldId id="273"/>
            <p14:sldId id="4506"/>
            <p14:sldId id="4511"/>
            <p14:sldId id="4512"/>
            <p14:sldId id="4510"/>
            <p14:sldId id="4514"/>
            <p14:sldId id="4513"/>
            <p14:sldId id="4507"/>
            <p14:sldId id="4508"/>
            <p14:sldId id="5155"/>
          </p14:sldIdLst>
        </p14:section>
        <p14:section name="Untitled Section" id="{A04AA450-36A9-404E-855D-E0CF926D0855}">
          <p14:sldIdLst>
            <p14:sldId id="1092"/>
            <p14:sldId id="1105"/>
            <p14:sldId id="1103"/>
            <p14:sldId id="1101"/>
            <p14:sldId id="1094"/>
            <p14:sldId id="1097"/>
            <p14:sldId id="5436"/>
            <p14:sldId id="5437"/>
            <p14:sldId id="5438"/>
            <p14:sldId id="5439"/>
            <p14:sldId id="5440"/>
            <p14:sldId id="5441"/>
            <p14:sldId id="5442"/>
            <p14:sldId id="5443"/>
            <p14:sldId id="5444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00"/>
    <a:srgbClr val="FF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26" autoAdjust="0"/>
    <p:restoredTop sz="94660"/>
  </p:normalViewPr>
  <p:slideViewPr>
    <p:cSldViewPr snapToGrid="0">
      <p:cViewPr varScale="1">
        <p:scale>
          <a:sx n="90" d="100"/>
          <a:sy n="90" d="100"/>
        </p:scale>
        <p:origin x="120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74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0"/>
      <c:rotY val="20"/>
      <c:rAngAx val="0"/>
      <c:perspective val="0"/>
    </c:view3D>
    <c:floor>
      <c:thickness val="0"/>
    </c:floor>
    <c:sideWall>
      <c:thickness val="0"/>
      <c:spPr>
        <a:noFill/>
        <a:ln>
          <a:noFill/>
        </a:ln>
        <a:effectLst/>
      </c:spPr>
    </c:sideWall>
    <c:backWall>
      <c:thickness val="0"/>
      <c:spPr>
        <a:noFill/>
        <a:ln>
          <a:noFill/>
        </a:ln>
        <a:effectLst/>
      </c:spPr>
    </c:backWall>
    <c:plotArea>
      <c:layout>
        <c:manualLayout>
          <c:layoutTarget val="inner"/>
          <c:xMode val="edge"/>
          <c:yMode val="edge"/>
          <c:x val="4.2872643778604114E-2"/>
          <c:y val="7.1703424631729643E-2"/>
          <c:w val="0.94305013566329299"/>
          <c:h val="0.7285949591229326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غیرپزشکی</c:v>
                </c:pt>
              </c:strCache>
            </c:strRef>
          </c:tx>
          <c:spPr>
            <a:ln w="34925" cap="rnd">
              <a:solidFill>
                <a:srgbClr val="00B050"/>
              </a:solidFill>
              <a:round/>
            </a:ln>
            <a:effectLst>
              <a:outerShdw blurRad="38100" dist="25400" dir="5400000" rotWithShape="0">
                <a:srgbClr val="000000">
                  <a:alpha val="60000"/>
                </a:srgbClr>
              </a:outerShdw>
            </a:effectLst>
          </c:spPr>
          <c:invertIfNegative val="0"/>
          <c:dLbls>
            <c:dLbl>
              <c:idx val="0"/>
              <c:layout>
                <c:manualLayout>
                  <c:x val="1.0465712384527112E-2"/>
                  <c:y val="-1.72131434896055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F3B3-4CEF-B58B-52209614C3C8}"/>
                </c:ext>
              </c:extLst>
            </c:dLbl>
            <c:dLbl>
              <c:idx val="1"/>
              <c:layout>
                <c:manualLayout>
                  <c:x val="2.1229108160788358E-2"/>
                  <c:y val="-6.583395430476196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D74F-40BB-A78F-FAD9D78A2B8B}"/>
                </c:ext>
              </c:extLst>
            </c:dLbl>
            <c:dLbl>
              <c:idx val="2"/>
              <c:layout>
                <c:manualLayout>
                  <c:x val="-2.310225736439166E-2"/>
                  <c:y val="-5.72257436416832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D74F-40BB-A78F-FAD9D78A2B8B}"/>
                </c:ext>
              </c:extLst>
            </c:dLbl>
            <c:dLbl>
              <c:idx val="3"/>
              <c:layout>
                <c:manualLayout>
                  <c:x val="-2.5506019272575418E-2"/>
                  <c:y val="-4.02933513254663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D74F-40BB-A78F-FAD9D78A2B8B}"/>
                </c:ext>
              </c:extLst>
            </c:dLbl>
            <c:dLbl>
              <c:idx val="4"/>
              <c:layout>
                <c:manualLayout>
                  <c:x val="-1.3487475233136851E-2"/>
                  <c:y val="-4.602426388053795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D74F-40BB-A78F-FAD9D78A2B8B}"/>
                </c:ext>
              </c:extLst>
            </c:dLbl>
            <c:dLbl>
              <c:idx val="5"/>
              <c:layout>
                <c:manualLayout>
                  <c:x val="-6.9717658315996828E-2"/>
                  <c:y val="-4.37995069306737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F3B3-4CEF-B58B-52209614C3C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182880" tIns="0" rIns="0" bIns="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00B05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نوجوانان</c:v>
                </c:pt>
                <c:pt idx="1">
                  <c:v>جوانان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309520</c:v>
                </c:pt>
                <c:pt idx="1">
                  <c:v>143858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74F-40BB-A78F-FAD9D78A2B8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پزشکی</c:v>
                </c:pt>
              </c:strCache>
            </c:strRef>
          </c:tx>
          <c:spPr>
            <a:ln w="34925" cap="rnd">
              <a:solidFill>
                <a:srgbClr val="C00000"/>
              </a:solidFill>
              <a:round/>
            </a:ln>
            <a:effectLst>
              <a:outerShdw blurRad="38100" dist="25400" dir="5400000" rotWithShape="0">
                <a:srgbClr val="000000">
                  <a:alpha val="60000"/>
                </a:srgbClr>
              </a:outerShdw>
            </a:effectLst>
          </c:spPr>
          <c:invertIfNegative val="0"/>
          <c:dLbls>
            <c:dLbl>
              <c:idx val="0"/>
              <c:layout>
                <c:manualLayout>
                  <c:x val="3.4057948340351238E-2"/>
                  <c:y val="-1.46679294330441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F3B3-4CEF-B58B-52209614C3C8}"/>
                </c:ext>
              </c:extLst>
            </c:dLbl>
            <c:dLbl>
              <c:idx val="1"/>
              <c:layout>
                <c:manualLayout>
                  <c:x val="3.5679656369947105E-2"/>
                  <c:y val="-1.19956655447446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F3B3-4CEF-B58B-52209614C3C8}"/>
                </c:ext>
              </c:extLst>
            </c:dLbl>
            <c:dLbl>
              <c:idx val="2"/>
              <c:layout>
                <c:manualLayout>
                  <c:x val="-2.0197759663103401E-2"/>
                  <c:y val="6.507817755195809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F3B3-4CEF-B58B-52209614C3C8}"/>
                </c:ext>
              </c:extLst>
            </c:dLbl>
            <c:dLbl>
              <c:idx val="3"/>
              <c:layout>
                <c:manualLayout>
                  <c:x val="-2.2723829253519658E-2"/>
                  <c:y val="6.09588052570891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F3B3-4CEF-B58B-52209614C3C8}"/>
                </c:ext>
              </c:extLst>
            </c:dLbl>
            <c:dLbl>
              <c:idx val="4"/>
              <c:layout>
                <c:manualLayout>
                  <c:x val="-9.3032603935864749E-3"/>
                  <c:y val="5.771405054014647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F3B3-4CEF-B58B-52209614C3C8}"/>
                </c:ext>
              </c:extLst>
            </c:dLbl>
            <c:dLbl>
              <c:idx val="5"/>
              <c:layout>
                <c:manualLayout>
                  <c:x val="-5.9883235131215781E-2"/>
                  <c:y val="5.93728641064983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F3B3-4CEF-B58B-52209614C3C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91440" tIns="0" rIns="0" bIns="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نوجوانان</c:v>
                </c:pt>
                <c:pt idx="1">
                  <c:v>جوانان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247593</c:v>
                </c:pt>
                <c:pt idx="1">
                  <c:v>68478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3B3-4CEF-B58B-52209614C3C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661101520"/>
        <c:axId val="1661102000"/>
        <c:axId val="0"/>
      </c:bar3DChart>
      <c:catAx>
        <c:axId val="16611015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B Nazanin" panose="00000400000000000000" pitchFamily="2" charset="-78"/>
              </a:defRPr>
            </a:pPr>
            <a:endParaRPr lang="en-US"/>
          </a:p>
        </c:txPr>
        <c:crossAx val="1661102000"/>
        <c:crosses val="autoZero"/>
        <c:auto val="1"/>
        <c:lblAlgn val="ctr"/>
        <c:lblOffset val="100"/>
        <c:noMultiLvlLbl val="0"/>
      </c:catAx>
      <c:valAx>
        <c:axId val="1661102000"/>
        <c:scaling>
          <c:orientation val="minMax"/>
          <c:max val="3100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61101520"/>
        <c:crosses val="autoZero"/>
        <c:crossBetween val="between"/>
        <c:majorUnit val="100000"/>
      </c:valAx>
    </c:plotArea>
    <c:legend>
      <c:legendPos val="b"/>
      <c:layout>
        <c:manualLayout>
          <c:xMode val="edge"/>
          <c:yMode val="edge"/>
          <c:x val="0.56799232398780786"/>
          <c:y val="0.90892124093138538"/>
          <c:w val="0.38680257944886348"/>
          <c:h val="6.850463665988627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B Nazanin" panose="00000400000000000000" pitchFamily="2" charset="-78"/>
            </a:defRPr>
          </a:pPr>
          <a:endParaRPr lang="en-US"/>
        </a:p>
      </c:txPr>
    </c:legend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solidFill>
        <a:srgbClr val="0070C0"/>
      </a:solidFill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562858828349607E-2"/>
          <c:y val="7.6345836671910916E-2"/>
          <c:w val="0.94305013566329299"/>
          <c:h val="0.7285949591229326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غیرپزشکی</c:v>
                </c:pt>
              </c:strCache>
            </c:strRef>
          </c:tx>
          <c:spPr>
            <a:ln w="34925" cap="rnd">
              <a:solidFill>
                <a:srgbClr val="00B050"/>
              </a:solidFill>
              <a:round/>
            </a:ln>
            <a:effectLst>
              <a:outerShdw blurRad="38100" dist="25400" dir="5400000" rotWithShape="0">
                <a:srgbClr val="000000">
                  <a:alpha val="60000"/>
                </a:srgbClr>
              </a:outerShdw>
            </a:effectLst>
          </c:spPr>
          <c:marker>
            <c:symbol val="none"/>
          </c:marker>
          <c:dLbls>
            <c:dLbl>
              <c:idx val="0"/>
              <c:layout>
                <c:manualLayout>
                  <c:x val="-4.7869367097027049E-2"/>
                  <c:y val="-8.28376264120430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9110-469E-9FCE-A7D25892C243}"/>
                </c:ext>
              </c:extLst>
            </c:dLbl>
            <c:dLbl>
              <c:idx val="1"/>
              <c:layout>
                <c:manualLayout>
                  <c:x val="-3.3996845134402161E-2"/>
                  <c:y val="-6.683990724463843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110-469E-9FCE-A7D25892C243}"/>
                </c:ext>
              </c:extLst>
            </c:dLbl>
            <c:dLbl>
              <c:idx val="2"/>
              <c:layout>
                <c:manualLayout>
                  <c:x val="-5.9936189387700803E-2"/>
                  <c:y val="-5.722588063800506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110-469E-9FCE-A7D25892C243}"/>
                </c:ext>
              </c:extLst>
            </c:dLbl>
            <c:dLbl>
              <c:idx val="3"/>
              <c:layout>
                <c:manualLayout>
                  <c:x val="-6.4795556420921205E-2"/>
                  <c:y val="-6.864981332244579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9110-469E-9FCE-A7D25892C243}"/>
                </c:ext>
              </c:extLst>
            </c:dLbl>
            <c:dLbl>
              <c:idx val="4"/>
              <c:layout>
                <c:manualLayout>
                  <c:x val="-6.7510436753303982E-2"/>
                  <c:y val="-4.602427047432525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9110-469E-9FCE-A7D25892C243}"/>
                </c:ext>
              </c:extLst>
            </c:dLbl>
            <c:dLbl>
              <c:idx val="5"/>
              <c:layout>
                <c:manualLayout>
                  <c:x val="-6.9717658315996828E-2"/>
                  <c:y val="-4.37995069306737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9110-469E-9FCE-A7D25892C24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182880" tIns="0" rIns="0" bIns="0" anchor="ctr" anchorCtr="1">
                <a:spAutoFit/>
              </a:bodyPr>
              <a:lstStyle/>
              <a:p>
                <a:pPr>
                  <a:defRPr sz="1300" b="1" i="0" u="none" strike="noStrike" kern="1200" baseline="0">
                    <a:solidFill>
                      <a:srgbClr val="00B05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0"/>
              </c:ext>
            </c:extLst>
          </c:dLbls>
          <c:cat>
            <c:numRef>
              <c:f>Sheet1!$A$2:$A$6</c:f>
              <c:numCache>
                <c:formatCode>General</c:formatCode>
                <c:ptCount val="5"/>
                <c:pt idx="0">
                  <c:v>99</c:v>
                </c:pt>
                <c:pt idx="1">
                  <c:v>1400</c:v>
                </c:pt>
                <c:pt idx="2">
                  <c:v>1401</c:v>
                </c:pt>
                <c:pt idx="3">
                  <c:v>1402</c:v>
                </c:pt>
                <c:pt idx="4">
                  <c:v>1403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53.22</c:v>
                </c:pt>
                <c:pt idx="1">
                  <c:v>65.61</c:v>
                </c:pt>
                <c:pt idx="2">
                  <c:v>76.849999999999994</c:v>
                </c:pt>
                <c:pt idx="3">
                  <c:v>79.900000000000006</c:v>
                </c:pt>
                <c:pt idx="4">
                  <c:v>82.57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9110-469E-9FCE-A7D25892C24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پزشکی</c:v>
                </c:pt>
              </c:strCache>
            </c:strRef>
          </c:tx>
          <c:spPr>
            <a:ln w="34925" cap="rnd">
              <a:solidFill>
                <a:srgbClr val="C00000"/>
              </a:solidFill>
              <a:round/>
            </a:ln>
            <a:effectLst>
              <a:outerShdw blurRad="38100" dist="25400" dir="5400000" rotWithShape="0">
                <a:srgbClr val="000000">
                  <a:alpha val="60000"/>
                </a:srgbClr>
              </a:outerShdw>
            </a:effectLst>
          </c:spPr>
          <c:marker>
            <c:symbol val="none"/>
          </c:marker>
          <c:dLbls>
            <c:dLbl>
              <c:idx val="0"/>
              <c:layout>
                <c:manualLayout>
                  <c:x val="-1.2764072197994742E-2"/>
                  <c:y val="6.567383547091909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9110-469E-9FCE-A7D25892C243}"/>
                </c:ext>
              </c:extLst>
            </c:dLbl>
            <c:dLbl>
              <c:idx val="1"/>
              <c:layout>
                <c:manualLayout>
                  <c:x val="-2.4348609816545599E-2"/>
                  <c:y val="5.830358868596734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9110-469E-9FCE-A7D25892C243}"/>
                </c:ext>
              </c:extLst>
            </c:dLbl>
            <c:dLbl>
              <c:idx val="2"/>
              <c:layout>
                <c:manualLayout>
                  <c:x val="-2.0197759663103401E-2"/>
                  <c:y val="6.507817755195809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9110-469E-9FCE-A7D25892C243}"/>
                </c:ext>
              </c:extLst>
            </c:dLbl>
            <c:dLbl>
              <c:idx val="3"/>
              <c:layout>
                <c:manualLayout>
                  <c:x val="-4.482423851966813E-2"/>
                  <c:y val="6.095879378071088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9110-469E-9FCE-A7D25892C243}"/>
                </c:ext>
              </c:extLst>
            </c:dLbl>
            <c:dLbl>
              <c:idx val="4"/>
              <c:layout>
                <c:manualLayout>
                  <c:x val="-7.8059818630293473E-2"/>
                  <c:y val="5.366297883470456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9110-469E-9FCE-A7D25892C243}"/>
                </c:ext>
              </c:extLst>
            </c:dLbl>
            <c:dLbl>
              <c:idx val="5"/>
              <c:layout>
                <c:manualLayout>
                  <c:x val="-5.9883235131215781E-2"/>
                  <c:y val="5.93728641064983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9110-469E-9FCE-A7D25892C24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91440" tIns="0" rIns="0" bIns="0" anchor="ctr" anchorCtr="1">
                <a:spAutoFit/>
              </a:bodyPr>
              <a:lstStyle/>
              <a:p>
                <a:pPr>
                  <a:defRPr sz="13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0"/>
              </c:ext>
            </c:extLst>
          </c:dLbls>
          <c:cat>
            <c:numRef>
              <c:f>Sheet1!$A$2:$A$6</c:f>
              <c:numCache>
                <c:formatCode>General</c:formatCode>
                <c:ptCount val="5"/>
                <c:pt idx="0">
                  <c:v>99</c:v>
                </c:pt>
                <c:pt idx="1">
                  <c:v>1400</c:v>
                </c:pt>
                <c:pt idx="2">
                  <c:v>1401</c:v>
                </c:pt>
                <c:pt idx="3">
                  <c:v>1402</c:v>
                </c:pt>
                <c:pt idx="4">
                  <c:v>1403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34.5</c:v>
                </c:pt>
                <c:pt idx="1">
                  <c:v>44.65</c:v>
                </c:pt>
                <c:pt idx="2">
                  <c:v>56.12</c:v>
                </c:pt>
                <c:pt idx="3">
                  <c:v>61.9</c:v>
                </c:pt>
                <c:pt idx="4">
                  <c:v>66.510000000000005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9110-469E-9FCE-A7D25892C24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661101520"/>
        <c:axId val="1661102000"/>
      </c:lineChart>
      <c:catAx>
        <c:axId val="16611015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61102000"/>
        <c:crosses val="autoZero"/>
        <c:auto val="1"/>
        <c:lblAlgn val="ctr"/>
        <c:lblOffset val="100"/>
        <c:noMultiLvlLbl val="0"/>
      </c:catAx>
      <c:valAx>
        <c:axId val="16611020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61101520"/>
        <c:crosses val="autoZero"/>
        <c:crossBetween val="between"/>
        <c:majorUnit val="20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58817927839211648"/>
          <c:y val="0.90892121633543332"/>
          <c:w val="0.38899627542626286"/>
          <c:h val="6.950492235108655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B Nazanin" panose="00000400000000000000" pitchFamily="2" charset="-78"/>
            </a:defRPr>
          </a:pPr>
          <a:endParaRPr lang="en-US"/>
        </a:p>
      </c:txPr>
    </c:legend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solidFill>
        <a:srgbClr val="0070C0"/>
      </a:solidFill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solidFill>
                <a:schemeClr val="accent3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rgbClr val="ECF3FA"/>
                    </a:solidFill>
                    <a:latin typeface="+mn-lt"/>
                    <a:ea typeface="+mn-ea"/>
                    <a:cs typeface="B Nazanin" panose="00000400000000000000" pitchFamily="2" charset="-78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Sheet1!$A$2:$A$7</c:f>
              <c:numCache>
                <c:formatCode>General</c:formatCode>
                <c:ptCount val="6"/>
                <c:pt idx="0">
                  <c:v>1397</c:v>
                </c:pt>
                <c:pt idx="1">
                  <c:v>1398</c:v>
                </c:pt>
                <c:pt idx="2">
                  <c:v>1401</c:v>
                </c:pt>
                <c:pt idx="3">
                  <c:v>1402</c:v>
                </c:pt>
                <c:pt idx="4">
                  <c:v>1403</c:v>
                </c:pt>
                <c:pt idx="5">
                  <c:v>1404</c:v>
                </c:pt>
              </c:numCache>
            </c:numRef>
          </c:cat>
          <c:val>
            <c:numRef>
              <c:f>Sheet1!$B$2:$B$7</c:f>
              <c:numCache>
                <c:formatCode>General</c:formatCode>
                <c:ptCount val="6"/>
                <c:pt idx="0">
                  <c:v>36</c:v>
                </c:pt>
                <c:pt idx="1">
                  <c:v>52</c:v>
                </c:pt>
                <c:pt idx="2">
                  <c:v>45</c:v>
                </c:pt>
                <c:pt idx="3">
                  <c:v>46</c:v>
                </c:pt>
                <c:pt idx="4">
                  <c:v>70</c:v>
                </c:pt>
                <c:pt idx="5">
                  <c:v>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EA7-472B-BFBC-98C4E7F99B7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846694319"/>
        <c:axId val="1846704303"/>
      </c:barChart>
      <c:catAx>
        <c:axId val="184669431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46704303"/>
        <c:crosses val="autoZero"/>
        <c:auto val="1"/>
        <c:lblAlgn val="ctr"/>
        <c:lblOffset val="100"/>
        <c:noMultiLvlLbl val="0"/>
      </c:catAx>
      <c:valAx>
        <c:axId val="1846704303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46694319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solidFill>
        <a:schemeClr val="accent3"/>
      </a:solidFill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4583372450162473E-2"/>
          <c:y val="0.25078366368697685"/>
          <c:w val="0.93495626799526699"/>
          <c:h val="0.66610567103953633"/>
        </c:manualLayout>
      </c:layout>
      <c:lineChart>
        <c:grouping val="stacked"/>
        <c:varyColors val="0"/>
        <c:ser>
          <c:idx val="0"/>
          <c:order val="0"/>
          <c:tx>
            <c:strRef>
              <c:f>Sheet2!$B$2</c:f>
              <c:strCache>
                <c:ptCount val="1"/>
                <c:pt idx="0">
                  <c:v> mmr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Sheet2!$A$3:$A$22</c:f>
              <c:numCache>
                <c:formatCode>General</c:formatCode>
                <c:ptCount val="20"/>
                <c:pt idx="0">
                  <c:v>1384</c:v>
                </c:pt>
                <c:pt idx="1">
                  <c:v>1385</c:v>
                </c:pt>
                <c:pt idx="2">
                  <c:v>1386</c:v>
                </c:pt>
                <c:pt idx="3">
                  <c:v>1387</c:v>
                </c:pt>
                <c:pt idx="4">
                  <c:v>1388</c:v>
                </c:pt>
                <c:pt idx="5">
                  <c:v>1389</c:v>
                </c:pt>
                <c:pt idx="6">
                  <c:v>1390</c:v>
                </c:pt>
                <c:pt idx="7">
                  <c:v>1391</c:v>
                </c:pt>
                <c:pt idx="8">
                  <c:v>1392</c:v>
                </c:pt>
                <c:pt idx="9">
                  <c:v>1393</c:v>
                </c:pt>
                <c:pt idx="10">
                  <c:v>1394</c:v>
                </c:pt>
                <c:pt idx="11">
                  <c:v>1395</c:v>
                </c:pt>
                <c:pt idx="12">
                  <c:v>1396</c:v>
                </c:pt>
                <c:pt idx="13">
                  <c:v>1397</c:v>
                </c:pt>
                <c:pt idx="14">
                  <c:v>1398</c:v>
                </c:pt>
                <c:pt idx="15">
                  <c:v>1399</c:v>
                </c:pt>
                <c:pt idx="16">
                  <c:v>1400</c:v>
                </c:pt>
                <c:pt idx="17">
                  <c:v>1401</c:v>
                </c:pt>
                <c:pt idx="18">
                  <c:v>1402</c:v>
                </c:pt>
                <c:pt idx="19">
                  <c:v>1403</c:v>
                </c:pt>
              </c:numCache>
            </c:numRef>
          </c:cat>
          <c:val>
            <c:numRef>
              <c:f>Sheet2!$B$3:$B$22</c:f>
              <c:numCache>
                <c:formatCode>General</c:formatCode>
                <c:ptCount val="20"/>
                <c:pt idx="0">
                  <c:v>24.6</c:v>
                </c:pt>
                <c:pt idx="1">
                  <c:v>17.84</c:v>
                </c:pt>
                <c:pt idx="2">
                  <c:v>13</c:v>
                </c:pt>
                <c:pt idx="3">
                  <c:v>17.3</c:v>
                </c:pt>
                <c:pt idx="4">
                  <c:v>21.3</c:v>
                </c:pt>
                <c:pt idx="5">
                  <c:v>21.1</c:v>
                </c:pt>
                <c:pt idx="6">
                  <c:v>16.2</c:v>
                </c:pt>
                <c:pt idx="7">
                  <c:v>20.2</c:v>
                </c:pt>
                <c:pt idx="8">
                  <c:v>9.6</c:v>
                </c:pt>
                <c:pt idx="9">
                  <c:v>19.8</c:v>
                </c:pt>
                <c:pt idx="10">
                  <c:v>16.100000000000001</c:v>
                </c:pt>
                <c:pt idx="11">
                  <c:v>15.81</c:v>
                </c:pt>
                <c:pt idx="12">
                  <c:v>12.34</c:v>
                </c:pt>
                <c:pt idx="13">
                  <c:v>10.58</c:v>
                </c:pt>
                <c:pt idx="14">
                  <c:v>16.329999999999998</c:v>
                </c:pt>
                <c:pt idx="15">
                  <c:v>31.45</c:v>
                </c:pt>
                <c:pt idx="16">
                  <c:v>33.96</c:v>
                </c:pt>
                <c:pt idx="17">
                  <c:v>22.72</c:v>
                </c:pt>
                <c:pt idx="18">
                  <c:v>14.78</c:v>
                </c:pt>
                <c:pt idx="19">
                  <c:v>6.93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54E9-4FBA-BCC6-0458FAF15482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964058127"/>
        <c:axId val="1964066447"/>
      </c:lineChart>
      <c:catAx>
        <c:axId val="196405812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64066447"/>
        <c:crosses val="autoZero"/>
        <c:auto val="1"/>
        <c:lblAlgn val="ctr"/>
        <c:lblOffset val="100"/>
        <c:noMultiLvlLbl val="0"/>
      </c:catAx>
      <c:valAx>
        <c:axId val="196406644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6405812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solidFill>
        <a:srgbClr val="1F497D">
          <a:lumMod val="60000"/>
          <a:lumOff val="40000"/>
        </a:srgbClr>
      </a:solidFill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jpeg"/><Relationship Id="rId1" Type="http://schemas.openxmlformats.org/officeDocument/2006/relationships/image" Target="../media/image69.png"/><Relationship Id="rId4" Type="http://schemas.openxmlformats.org/officeDocument/2006/relationships/image" Target="../media/image72.jpeg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797158-E951-44FC-8C23-5F144BF527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0D1593-511E-4757-A2F3-D5E6D81BFE98}" type="datetimeFigureOut">
              <a:rPr lang="en-GB"/>
              <a:pPr>
                <a:defRPr/>
              </a:pPr>
              <a:t>14/09/2025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CFF74E-A8B4-4164-9EB1-C7B4C86EEA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5D67BD-08AF-412A-88DF-139B2FFD35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EDADC2-2219-48A4-8A22-E49FB77FAC4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25322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F1937F-FFA8-4459-88CA-14CAE20890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C8EC6C-9A2A-4394-944F-B4A62EB7BF94}" type="datetimeFigureOut">
              <a:rPr lang="en-GB"/>
              <a:pPr>
                <a:defRPr/>
              </a:pPr>
              <a:t>14/09/2025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69AA91-3E00-4ECB-B4C9-48B46BA634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85C81F-DF9F-436F-9572-FAE6E95852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740A76-E11D-4002-8EDC-427D1168B4B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79569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5390AE-0165-4DF8-8731-F10FB423EE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FEDAA8-49B7-430E-BFD4-ACBEC4AB70E3}" type="datetimeFigureOut">
              <a:rPr lang="en-GB"/>
              <a:pPr>
                <a:defRPr/>
              </a:pPr>
              <a:t>14/09/2025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677588-EED3-41F3-A9FD-405FABB383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DC7090-04C2-4C48-BF69-AFDC9B055A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CA2032-0A54-4050-8639-D725C70AA46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0989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347431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4"/>
            <a:ext cx="7772870" cy="342410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3B833-8305-45DD-8F24-396A51C5AAC7}" type="datetimeFigureOut">
              <a:rPr lang="en-US" smtClean="0"/>
              <a:t>9/14/2025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41446-F685-4343-BEAE-064F33895A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8578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696301-F002-45B8-9204-2C8194655C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6F0C9A-92CD-4C13-A900-AF75E678B620}" type="datetimeFigureOut">
              <a:rPr lang="en-GB"/>
              <a:pPr>
                <a:defRPr/>
              </a:pPr>
              <a:t>14/09/2025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B36818-0D5E-4905-9F40-1B154F1A4F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EDC3DF-DCF4-45CE-BAF9-33E25BA57F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7138CB-B27C-488A-B915-1A71684F467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96743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CC3983-8A03-44A7-A154-41AE97AAC6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A9A10E-4582-4EAC-892D-2E068119B16C}" type="datetimeFigureOut">
              <a:rPr lang="en-GB"/>
              <a:pPr>
                <a:defRPr/>
              </a:pPr>
              <a:t>14/09/2025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9407C9-FB0F-4F3E-B4DB-48487D8BEF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0B0353-EBC6-453A-9E70-7450907A02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64939E-07E2-400A-8A5D-F2537234D39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141931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4D9A6AA-00F7-4D72-822F-EC7F7A559B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D56F58-D863-46E8-92C8-1DE0FB375460}" type="datetimeFigureOut">
              <a:rPr lang="en-GB"/>
              <a:pPr>
                <a:defRPr/>
              </a:pPr>
              <a:t>14/09/2025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121A3D3-2AA7-416F-AD0E-F2CF8B076F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0DCE0E0-3096-44D5-BE88-819BED9B0D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DBADBE-6AB1-4A79-ACEF-8B1F515407F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30529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B4C68327-B2C2-4531-9B45-07C7747E5A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ECB469-E23C-491C-9C14-68967D936A65}" type="datetimeFigureOut">
              <a:rPr lang="en-GB"/>
              <a:pPr>
                <a:defRPr/>
              </a:pPr>
              <a:t>14/09/2025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8A6EB8A-484D-414E-BEA4-2FAF3F92DE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C138906-0E97-4918-9E4D-0BBACF6687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E05217-E033-4DA1-A275-71E9B761F7D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9966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51787558-694A-48EF-9E45-14E1439547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538E1A-8049-4282-A5AE-834340F08621}" type="datetimeFigureOut">
              <a:rPr lang="en-GB"/>
              <a:pPr>
                <a:defRPr/>
              </a:pPr>
              <a:t>14/09/2025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C0DFB24D-FFEB-42A6-A394-3FF1AB238B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8E17B3FC-25F5-4F35-906E-3951B1EA12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E2AA61-602D-4422-BC69-F6BD492B5D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571220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5326F6D0-AAB7-4624-8C31-BC170C2BE4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481D27-9996-4790-AD74-20FE94A514FE}" type="datetimeFigureOut">
              <a:rPr lang="en-GB"/>
              <a:pPr>
                <a:defRPr/>
              </a:pPr>
              <a:t>14/09/2025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DD051457-84FE-46EF-B844-D62BEFF94F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1061F061-250F-4FF7-9389-E0ED85C83A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8BC00D-0419-492A-AFAF-48D56100726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11797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7890953-166C-46EA-BCFB-86821446F5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B75E13-FB15-4E44-952B-2CB0A8B0FD22}" type="datetimeFigureOut">
              <a:rPr lang="en-GB"/>
              <a:pPr>
                <a:defRPr/>
              </a:pPr>
              <a:t>14/09/2025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FAF6023-7F6B-4A11-9B04-E94CA00527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A0F86EC-3909-4EEC-9A33-3A14705615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C2678-9E5F-4BB8-B3D5-248AACFC39E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450320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BAD8FD7-0138-4FDD-B6DC-763BA285C2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E79AC4-317E-4172-83C0-D9CC4BF311D6}" type="datetimeFigureOut">
              <a:rPr lang="en-GB"/>
              <a:pPr>
                <a:defRPr/>
              </a:pPr>
              <a:t>14/09/2025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CADD0ED-7774-4FD0-AC23-A64311A8ED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30CD3AE-45BD-4FC4-9A3F-0377131E56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A78033-740A-4F8B-AC72-65DB60B5265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351363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7FAFD"/>
            </a:gs>
            <a:gs pos="74001">
              <a:srgbClr val="B5D2EC"/>
            </a:gs>
            <a:gs pos="83000">
              <a:srgbClr val="B5D2EC"/>
            </a:gs>
            <a:gs pos="100000">
              <a:srgbClr val="CEE1F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10526EBA-6226-4E83-87DA-59EABA3E74A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855CB4C1-4E01-45B7-BB24-45389A21843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A125AE-DCC3-45DD-BC0F-032C4157A5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9D2F89A-C7E0-4ED1-9DEB-7068ACAE9EC4}" type="datetimeFigureOut">
              <a:rPr lang="en-GB"/>
              <a:pPr>
                <a:defRPr/>
              </a:pPr>
              <a:t>14/09/2025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F6A752-DDDF-4446-A781-531D4D417D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1C4281-67A6-455B-8B19-27394A56A87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CD4D005-7CF9-4F93-8053-FD065986803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  <p:sldLayoutId id="2147483684" r:id="rId12"/>
    <p:sldLayoutId id="2147483685" r:id="rId13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g"/><Relationship Id="rId4" Type="http://schemas.openxmlformats.org/officeDocument/2006/relationships/image" Target="../media/image22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hyperlink" Target="https://fa.wikipedia.org/wiki/%D8%B3%D8%A7%D8%B2%D9%85%D8%A7%D9%86_%D9%85%D9%84%D9%84_%D9%85%D8%AA%D8%AD%D8%AF" TargetMode="Externa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png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0.jpg"/><Relationship Id="rId4" Type="http://schemas.openxmlformats.org/officeDocument/2006/relationships/image" Target="../media/image59.jp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7" Type="http://schemas.openxmlformats.org/officeDocument/2006/relationships/image" Target="../media/image66.jp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jpeg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6.png"/><Relationship Id="rId4" Type="http://schemas.openxmlformats.org/officeDocument/2006/relationships/image" Target="../media/image75.jpe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0.jpeg"/><Relationship Id="rId4" Type="http://schemas.openxmlformats.org/officeDocument/2006/relationships/image" Target="../media/image79.jpe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hyperlink" Target="https://eitaa.com/rasanebehdasht/9176" TargetMode="External"/><Relationship Id="rId3" Type="http://schemas.openxmlformats.org/officeDocument/2006/relationships/hyperlink" Target="https://eitaa.com/rasanebehdasht/9802" TargetMode="External"/><Relationship Id="rId7" Type="http://schemas.openxmlformats.org/officeDocument/2006/relationships/hyperlink" Target="https://eitaa.com/rasanebehdasht/9875" TargetMode="External"/><Relationship Id="rId2" Type="http://schemas.openxmlformats.org/officeDocument/2006/relationships/hyperlink" Target="https://eitaa.com/rasanebehdasht/9801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eitaa.com/rasanebehdasht/9220" TargetMode="External"/><Relationship Id="rId5" Type="http://schemas.openxmlformats.org/officeDocument/2006/relationships/hyperlink" Target="https://eitaa.com/rasanebehdasht/9258" TargetMode="External"/><Relationship Id="rId4" Type="http://schemas.openxmlformats.org/officeDocument/2006/relationships/hyperlink" Target="https://eitaa.com/rasanebehdasht/9640" TargetMode="Externa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hyperlink" Target="https://eitaa.com/rasanebehdasht/9844" TargetMode="External"/><Relationship Id="rId2" Type="http://schemas.openxmlformats.org/officeDocument/2006/relationships/hyperlink" Target="https://eitaa.com/rasanebehdasht/9852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eitaa.com/rasanebehdasht/9804" TargetMode="Externa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4.jpeg"/><Relationship Id="rId4" Type="http://schemas.openxmlformats.org/officeDocument/2006/relationships/image" Target="../media/image83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23">
            <a:extLst>
              <a:ext uri="{FF2B5EF4-FFF2-40B4-BE49-F238E27FC236}">
                <a16:creationId xmlns:a16="http://schemas.microsoft.com/office/drawing/2014/main" id="{F0D8E3ED-41BD-4FDA-AB3B-6ACFE144D4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558" y="585754"/>
            <a:ext cx="3935186" cy="3429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816" y="1131095"/>
            <a:ext cx="8665175" cy="671448"/>
          </a:xfrm>
        </p:spPr>
        <p:txBody>
          <a:bodyPr>
            <a:noAutofit/>
          </a:bodyPr>
          <a:lstStyle/>
          <a:p>
            <a:pPr algn="ctr" rtl="1">
              <a:lnSpc>
                <a:spcPct val="150000"/>
              </a:lnSpc>
            </a:pPr>
            <a:r>
              <a:rPr lang="fa-IR" sz="18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B Titr" panose="00000700000000000000" pitchFamily="2" charset="-78"/>
              </a:rPr>
              <a:t>برنامه حمایت تغذیه ای کودکان 6 تا 59 ماهه و مادران باردارو شیرده مبتلابه سوء تغذیه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6816" y="2118122"/>
            <a:ext cx="4331495" cy="617934"/>
          </a:xfrm>
        </p:spPr>
        <p:txBody>
          <a:bodyPr>
            <a:normAutofit fontScale="85000" lnSpcReduction="10000"/>
          </a:bodyPr>
          <a:lstStyle/>
          <a:p>
            <a:pPr algn="ctr" rtl="1"/>
            <a:r>
              <a:rPr lang="fa-IR" kern="1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برنامه حمایت تغذیه ای مادران باردار و شیرده بی بضاعت</a:t>
            </a: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2"/>
          </p:nvPr>
        </p:nvGraphicFramePr>
        <p:xfrm>
          <a:off x="166816" y="2828730"/>
          <a:ext cx="4331494" cy="15826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5747">
                  <a:extLst>
                    <a:ext uri="{9D8B030D-6E8A-4147-A177-3AD203B41FA5}">
                      <a16:colId xmlns:a16="http://schemas.microsoft.com/office/drawing/2014/main" val="3411192764"/>
                    </a:ext>
                  </a:extLst>
                </a:gridCol>
                <a:gridCol w="2165747">
                  <a:extLst>
                    <a:ext uri="{9D8B030D-6E8A-4147-A177-3AD203B41FA5}">
                      <a16:colId xmlns:a16="http://schemas.microsoft.com/office/drawing/2014/main" val="3937221465"/>
                    </a:ext>
                  </a:extLst>
                </a:gridCol>
              </a:tblGrid>
              <a:tr h="471612">
                <a:tc>
                  <a:txBody>
                    <a:bodyPr/>
                    <a:lstStyle/>
                    <a:p>
                      <a:pPr marL="0" marR="0" algn="ctr" defTabSz="914400" rtl="1" eaLnBrk="1" latinLnBrk="0" hangingPunct="1">
                        <a:buNone/>
                      </a:pPr>
                      <a:r>
                        <a:rPr lang="fa-IR" sz="1400" b="0" kern="1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تعداد</a:t>
                      </a:r>
                      <a:endParaRPr lang="en-US" sz="1400" b="0" kern="1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algn="ctr" defTabSz="914400" rtl="1" eaLnBrk="1" latinLnBrk="0" hangingPunct="1">
                        <a:buNone/>
                      </a:pPr>
                      <a:r>
                        <a:rPr lang="fa-IR" sz="1400" b="0" kern="1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عنوان</a:t>
                      </a:r>
                      <a:endParaRPr lang="en-US" sz="1400" b="0" kern="1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3261080649"/>
                  </a:ext>
                </a:extLst>
              </a:tr>
              <a:tr h="427511">
                <a:tc>
                  <a:txBody>
                    <a:bodyPr/>
                    <a:lstStyle/>
                    <a:p>
                      <a:pPr marL="0" marR="0" algn="ctr" defTabSz="914400" rtl="1" eaLnBrk="1" latinLnBrk="0" hangingPunct="1">
                        <a:buNone/>
                      </a:pPr>
                      <a:r>
                        <a:rPr lang="fa-IR" sz="14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2050</a:t>
                      </a:r>
                      <a:endParaRPr lang="en-US" sz="1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algn="r" defTabSz="914400" rtl="1" eaLnBrk="1" latinLnBrk="0" hangingPunct="1">
                        <a:buNone/>
                      </a:pPr>
                      <a:r>
                        <a:rPr lang="fa-IR" sz="14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مادر واجد شرایط</a:t>
                      </a:r>
                      <a:endParaRPr lang="en-US" sz="1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3666662561"/>
                  </a:ext>
                </a:extLst>
              </a:tr>
              <a:tr h="335975">
                <a:tc>
                  <a:txBody>
                    <a:bodyPr/>
                    <a:lstStyle/>
                    <a:p>
                      <a:pPr marL="0" marR="0" algn="ctr" defTabSz="914400" rtl="1" eaLnBrk="1" latinLnBrk="0" hangingPunct="1">
                        <a:buNone/>
                      </a:pPr>
                      <a:r>
                        <a:rPr lang="fa-IR" sz="14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12 سبد</a:t>
                      </a:r>
                      <a:endParaRPr lang="en-US" sz="1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algn="r" defTabSz="914400" rtl="1" eaLnBrk="1" latinLnBrk="0" hangingPunct="1">
                        <a:buNone/>
                      </a:pPr>
                      <a:r>
                        <a:rPr lang="fa-IR" sz="14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سبد حمایتی توزیع شده</a:t>
                      </a:r>
                      <a:endParaRPr lang="en-US" sz="1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1159906631"/>
                  </a:ext>
                </a:extLst>
              </a:tr>
              <a:tr h="347599">
                <a:tc>
                  <a:txBody>
                    <a:bodyPr/>
                    <a:lstStyle/>
                    <a:p>
                      <a:pPr marL="0" marR="0" algn="ctr" defTabSz="914400" rtl="1" eaLnBrk="1" latinLnBrk="0" hangingPunct="1">
                        <a:buNone/>
                      </a:pPr>
                      <a:r>
                        <a:rPr lang="fa-IR" sz="14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6 مرحله</a:t>
                      </a:r>
                      <a:endParaRPr lang="en-US" sz="1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algn="r" defTabSz="914400" rtl="1" eaLnBrk="1" latinLnBrk="0" hangingPunct="1">
                        <a:buNone/>
                      </a:pPr>
                      <a:r>
                        <a:rPr lang="fa-IR" sz="14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مراحل توزیع بسته </a:t>
                      </a:r>
                      <a:endParaRPr lang="en-US" sz="1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2863869296"/>
                  </a:ext>
                </a:extLst>
              </a:tr>
            </a:tbl>
          </a:graphicData>
        </a:graphic>
      </p:graphicFrame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2048374"/>
            <a:ext cx="4202842" cy="467771"/>
          </a:xfrm>
        </p:spPr>
        <p:txBody>
          <a:bodyPr>
            <a:normAutofit fontScale="85000" lnSpcReduction="10000"/>
          </a:bodyPr>
          <a:lstStyle/>
          <a:p>
            <a:pPr algn="ctr" rtl="1"/>
            <a:r>
              <a:rPr lang="fa-IR" kern="1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برنامه حمایت تغذیه ای کودکان 6 تا 59 ماهه 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sz="quarter" idx="4"/>
          </p:nvPr>
        </p:nvGraphicFramePr>
        <p:xfrm>
          <a:off x="4629150" y="2828730"/>
          <a:ext cx="4202842" cy="27634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2124">
                  <a:extLst>
                    <a:ext uri="{9D8B030D-6E8A-4147-A177-3AD203B41FA5}">
                      <a16:colId xmlns:a16="http://schemas.microsoft.com/office/drawing/2014/main" val="1980343419"/>
                    </a:ext>
                  </a:extLst>
                </a:gridCol>
                <a:gridCol w="3280718">
                  <a:extLst>
                    <a:ext uri="{9D8B030D-6E8A-4147-A177-3AD203B41FA5}">
                      <a16:colId xmlns:a16="http://schemas.microsoft.com/office/drawing/2014/main" val="3743455896"/>
                    </a:ext>
                  </a:extLst>
                </a:gridCol>
              </a:tblGrid>
              <a:tr h="393962">
                <a:tc>
                  <a:txBody>
                    <a:bodyPr/>
                    <a:lstStyle/>
                    <a:p>
                      <a:pPr algn="ctr" rtl="1"/>
                      <a:r>
                        <a:rPr lang="fa-IR" sz="1400" b="1" dirty="0">
                          <a:solidFill>
                            <a:schemeClr val="bg1"/>
                          </a:solidFill>
                          <a:cs typeface="B Nazanin" panose="00000400000000000000" pitchFamily="2" charset="-78"/>
                        </a:rPr>
                        <a:t>تعداد/درصد</a:t>
                      </a:r>
                      <a:endParaRPr lang="en-US" sz="1400" b="1" dirty="0">
                        <a:solidFill>
                          <a:schemeClr val="bg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b="1" dirty="0">
                          <a:solidFill>
                            <a:schemeClr val="bg1"/>
                          </a:solidFill>
                          <a:cs typeface="B Nazanin" panose="00000400000000000000" pitchFamily="2" charset="-78"/>
                        </a:rPr>
                        <a:t>عنوان</a:t>
                      </a:r>
                      <a:endParaRPr lang="en-US" sz="1400" b="1" dirty="0">
                        <a:solidFill>
                          <a:schemeClr val="bg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1582020679"/>
                  </a:ext>
                </a:extLst>
              </a:tr>
              <a:tr h="393962">
                <a:tc>
                  <a:txBody>
                    <a:bodyPr/>
                    <a:lstStyle/>
                    <a:p>
                      <a:pPr algn="ctr"/>
                      <a:r>
                        <a:rPr lang="fa-IR" sz="1400" dirty="0">
                          <a:cs typeface="B Nazanin" panose="00000400000000000000" pitchFamily="2" charset="-78"/>
                        </a:rPr>
                        <a:t>9000</a:t>
                      </a:r>
                      <a:endParaRPr lang="en-US" sz="1400" dirty="0"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algn="r" defTabSz="914400" rtl="1" eaLnBrk="1" latinLnBrk="0" hangingPunct="1">
                        <a:buNone/>
                      </a:pPr>
                      <a:r>
                        <a:rPr lang="fa-IR" sz="14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تعداد کودکان واجد شرایط دریافت کننده کالابرگ</a:t>
                      </a:r>
                      <a:endParaRPr lang="en-US" sz="1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422" marR="6422" marT="6422" marB="0" anchor="ctr"/>
                </a:tc>
                <a:extLst>
                  <a:ext uri="{0D108BD9-81ED-4DB2-BD59-A6C34878D82A}">
                    <a16:rowId xmlns:a16="http://schemas.microsoft.com/office/drawing/2014/main" val="2042661222"/>
                  </a:ext>
                </a:extLst>
              </a:tr>
              <a:tr h="393962">
                <a:tc>
                  <a:txBody>
                    <a:bodyPr/>
                    <a:lstStyle/>
                    <a:p>
                      <a:pPr algn="ctr"/>
                      <a:r>
                        <a:rPr lang="fa-IR" sz="1400" dirty="0">
                          <a:cs typeface="B Nazanin" panose="00000400000000000000" pitchFamily="2" charset="-78"/>
                        </a:rPr>
                        <a:t>11</a:t>
                      </a:r>
                      <a:endParaRPr lang="en-US" sz="1400" dirty="0"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algn="r" defTabSz="914400" rtl="1" eaLnBrk="1" latinLnBrk="0" hangingPunct="1">
                        <a:buNone/>
                      </a:pPr>
                      <a:r>
                        <a:rPr lang="fa-IR" sz="14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تعداد شارژ کالابرگ درطی یک سال</a:t>
                      </a:r>
                      <a:endParaRPr lang="en-US" sz="1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422" marR="6422" marT="6422" marB="0" anchor="ctr"/>
                </a:tc>
                <a:extLst>
                  <a:ext uri="{0D108BD9-81ED-4DB2-BD59-A6C34878D82A}">
                    <a16:rowId xmlns:a16="http://schemas.microsoft.com/office/drawing/2014/main" val="4072697940"/>
                  </a:ext>
                </a:extLst>
              </a:tr>
              <a:tr h="527185">
                <a:tc>
                  <a:txBody>
                    <a:bodyPr/>
                    <a:lstStyle/>
                    <a:p>
                      <a:pPr algn="ctr"/>
                      <a:r>
                        <a:rPr lang="fa-IR" sz="1400" dirty="0">
                          <a:cs typeface="B Nazanin" panose="00000400000000000000" pitchFamily="2" charset="-78"/>
                        </a:rPr>
                        <a:t>22.5%</a:t>
                      </a:r>
                      <a:endParaRPr lang="en-US" sz="1400" dirty="0"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algn="r" defTabSz="914400" rtl="1" eaLnBrk="1" latinLnBrk="0" hangingPunct="1">
                        <a:buNone/>
                      </a:pPr>
                      <a:r>
                        <a:rPr lang="fa-IR" sz="14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درصد کودکان مبتلاء به لاغری  بهبود یافته در انتهای  برنامه</a:t>
                      </a:r>
                      <a:endParaRPr lang="en-US" sz="1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422" marR="6422" marT="6422" marB="0" anchor="ctr"/>
                </a:tc>
                <a:extLst>
                  <a:ext uri="{0D108BD9-81ED-4DB2-BD59-A6C34878D82A}">
                    <a16:rowId xmlns:a16="http://schemas.microsoft.com/office/drawing/2014/main" val="311353917"/>
                  </a:ext>
                </a:extLst>
              </a:tr>
              <a:tr h="527185">
                <a:tc>
                  <a:txBody>
                    <a:bodyPr/>
                    <a:lstStyle/>
                    <a:p>
                      <a:pPr algn="ctr"/>
                      <a:r>
                        <a:rPr lang="fa-IR" sz="1400" dirty="0">
                          <a:cs typeface="B Nazanin" panose="00000400000000000000" pitchFamily="2" charset="-78"/>
                        </a:rPr>
                        <a:t>14%</a:t>
                      </a:r>
                      <a:endParaRPr lang="en-US" sz="1400" dirty="0"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algn="r" defTabSz="914400" rtl="1" eaLnBrk="1" latinLnBrk="0" hangingPunct="1">
                        <a:buNone/>
                      </a:pPr>
                      <a:r>
                        <a:rPr lang="fa-IR" sz="14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درصد کودکان مبتلاء به کم وزنی بهبود یافته در انتهای برنامه</a:t>
                      </a:r>
                      <a:endParaRPr lang="en-US" sz="1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422" marR="6422" marT="6422" marB="0" anchor="ctr"/>
                </a:tc>
                <a:extLst>
                  <a:ext uri="{0D108BD9-81ED-4DB2-BD59-A6C34878D82A}">
                    <a16:rowId xmlns:a16="http://schemas.microsoft.com/office/drawing/2014/main" val="2860522749"/>
                  </a:ext>
                </a:extLst>
              </a:tr>
              <a:tr h="527185">
                <a:tc>
                  <a:txBody>
                    <a:bodyPr/>
                    <a:lstStyle/>
                    <a:p>
                      <a:pPr algn="ctr"/>
                      <a:r>
                        <a:rPr lang="fa-IR" sz="1400" dirty="0">
                          <a:cs typeface="B Nazanin" panose="00000400000000000000" pitchFamily="2" charset="-78"/>
                        </a:rPr>
                        <a:t>6%</a:t>
                      </a:r>
                      <a:endParaRPr lang="en-US" sz="1400" dirty="0"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algn="r" defTabSz="914400" rtl="1" eaLnBrk="1" latinLnBrk="0" hangingPunct="1">
                        <a:buNone/>
                      </a:pPr>
                      <a:r>
                        <a:rPr lang="fa-IR" sz="14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درصد کودکان مبتلاء به کوتاه قدی بهبود یافته در انتهای برنامه</a:t>
                      </a:r>
                      <a:endParaRPr lang="en-US" sz="1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422" marR="6422" marT="6422" marB="0" anchor="ctr"/>
                </a:tc>
                <a:extLst>
                  <a:ext uri="{0D108BD9-81ED-4DB2-BD59-A6C34878D82A}">
                    <a16:rowId xmlns:a16="http://schemas.microsoft.com/office/drawing/2014/main" val="29087173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67048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3269" y="1047686"/>
            <a:ext cx="7886700" cy="994172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fa-IR" sz="1800" dirty="0">
                <a:solidFill>
                  <a:srgbClr val="002060"/>
                </a:solidFill>
                <a:cs typeface="B Titr" panose="00000700000000000000" pitchFamily="2" charset="-78"/>
              </a:rPr>
              <a:t>گزارش برنامه های تغذیه در مدارس سال تحصیلی 1404-1403</a:t>
            </a:r>
            <a:br>
              <a:rPr lang="fa-IR" sz="1800" dirty="0">
                <a:solidFill>
                  <a:srgbClr val="002060"/>
                </a:solidFill>
                <a:cs typeface="B Titr" panose="00000700000000000000" pitchFamily="2" charset="-78"/>
              </a:rPr>
            </a:br>
            <a:endParaRPr lang="en-US" sz="900" b="1" dirty="0">
              <a:solidFill>
                <a:srgbClr val="002060"/>
              </a:solidFill>
              <a:latin typeface="Arial" panose="020B0604020202020204" pitchFamily="34" charset="0"/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38596435"/>
              </p:ext>
            </p:extLst>
          </p:nvPr>
        </p:nvGraphicFramePr>
        <p:xfrm>
          <a:off x="628650" y="2226469"/>
          <a:ext cx="7886700" cy="25999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3369">
                  <a:extLst>
                    <a:ext uri="{9D8B030D-6E8A-4147-A177-3AD203B41FA5}">
                      <a16:colId xmlns:a16="http://schemas.microsoft.com/office/drawing/2014/main" val="3029575494"/>
                    </a:ext>
                  </a:extLst>
                </a:gridCol>
                <a:gridCol w="6263331">
                  <a:extLst>
                    <a:ext uri="{9D8B030D-6E8A-4147-A177-3AD203B41FA5}">
                      <a16:colId xmlns:a16="http://schemas.microsoft.com/office/drawing/2014/main" val="2526222295"/>
                    </a:ext>
                  </a:extLst>
                </a:gridCol>
              </a:tblGrid>
              <a:tr h="502830">
                <a:tc>
                  <a:txBody>
                    <a:bodyPr/>
                    <a:lstStyle/>
                    <a:p>
                      <a:pPr algn="ctr" rtl="1"/>
                      <a:r>
                        <a:rPr lang="fa-IR" sz="1800" b="1" dirty="0">
                          <a:cs typeface="B Nazanin" panose="00000400000000000000" pitchFamily="2" charset="-78"/>
                        </a:rPr>
                        <a:t>تعداد/درصد</a:t>
                      </a:r>
                      <a:endParaRPr lang="en-US" sz="1800" b="1" dirty="0"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800" b="1" dirty="0">
                          <a:cs typeface="B Nazanin" panose="00000400000000000000" pitchFamily="2" charset="-78"/>
                        </a:rPr>
                        <a:t>عنوان</a:t>
                      </a:r>
                      <a:endParaRPr lang="en-US" sz="1800" b="1" dirty="0"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541363212"/>
                  </a:ext>
                </a:extLst>
              </a:tr>
              <a:tr h="524272">
                <a:tc>
                  <a:txBody>
                    <a:bodyPr/>
                    <a:lstStyle/>
                    <a:p>
                      <a:pPr algn="ctr" rtl="1"/>
                      <a:r>
                        <a:rPr lang="fa-IR" sz="1500" b="1" dirty="0">
                          <a:cs typeface="B Nazanin" panose="00000400000000000000" pitchFamily="2" charset="-78"/>
                        </a:rPr>
                        <a:t>55%</a:t>
                      </a:r>
                      <a:endParaRPr lang="en-US" sz="1500" b="1" dirty="0"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500" b="1" dirty="0">
                          <a:cs typeface="B Nazanin" panose="00000400000000000000" pitchFamily="2" charset="-78"/>
                        </a:rPr>
                        <a:t>   درصد پوشش مکملیاری با فرفولیک در دانش آموزان دختر متوسطه اول و دوم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3700651853"/>
                  </a:ext>
                </a:extLst>
              </a:tr>
              <a:tr h="524272">
                <a:tc>
                  <a:txBody>
                    <a:bodyPr/>
                    <a:lstStyle/>
                    <a:p>
                      <a:pPr algn="ctr" rtl="1"/>
                      <a:r>
                        <a:rPr lang="fa-IR" sz="1500" b="1" dirty="0">
                          <a:cs typeface="B Nazanin" panose="00000400000000000000" pitchFamily="2" charset="-78"/>
                        </a:rPr>
                        <a:t>100%</a:t>
                      </a:r>
                      <a:endParaRPr lang="en-US" sz="1500" b="1" dirty="0"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5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   درصد پوشش مکملیاری با پرل ویتامین دی در دانش آموزان متوسطه اول و دوم(دختر/پسر)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2959101272"/>
                  </a:ext>
                </a:extLst>
              </a:tr>
              <a:tr h="524272">
                <a:tc>
                  <a:txBody>
                    <a:bodyPr/>
                    <a:lstStyle/>
                    <a:p>
                      <a:pPr algn="ctr" rtl="1"/>
                      <a:r>
                        <a:rPr lang="fa-IR" sz="1500" b="1" dirty="0">
                          <a:cs typeface="B Nazanin" panose="00000400000000000000" pitchFamily="2" charset="-78"/>
                        </a:rPr>
                        <a:t>1515</a:t>
                      </a:r>
                      <a:endParaRPr lang="en-US" sz="1500" b="1" dirty="0"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500" b="1" dirty="0">
                          <a:cs typeface="B Nazanin" panose="00000400000000000000" pitchFamily="2" charset="-78"/>
                        </a:rPr>
                        <a:t>تعداد جلسات اموزشی برگزار شده جهت</a:t>
                      </a:r>
                      <a:r>
                        <a:rPr lang="fa-IR" sz="1500" b="1" baseline="0" dirty="0">
                          <a:cs typeface="B Nazanin" panose="00000400000000000000" pitchFamily="2" charset="-78"/>
                        </a:rPr>
                        <a:t> دانش آموزان توسط کارشناسان تغذیه</a:t>
                      </a:r>
                      <a:endParaRPr lang="en-US" sz="1500" b="1" dirty="0"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388750407"/>
                  </a:ext>
                </a:extLst>
              </a:tr>
              <a:tr h="524272">
                <a:tc>
                  <a:txBody>
                    <a:bodyPr/>
                    <a:lstStyle/>
                    <a:p>
                      <a:pPr algn="ctr" rtl="1"/>
                      <a:r>
                        <a:rPr lang="fa-IR" sz="1500" b="1" dirty="0">
                          <a:cs typeface="B Nazanin" panose="00000400000000000000" pitchFamily="2" charset="-78"/>
                        </a:rPr>
                        <a:t>18809</a:t>
                      </a:r>
                      <a:endParaRPr lang="en-US" sz="1500" b="1" dirty="0"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500" b="1" dirty="0">
                          <a:cs typeface="B Nazanin" panose="00000400000000000000" pitchFamily="2" charset="-78"/>
                        </a:rPr>
                        <a:t>تعداد دانش آموز با اضافه وزن وچاقی مشاوره شده توسط کارشناسان تغذیه</a:t>
                      </a:r>
                      <a:endParaRPr lang="en-US" sz="1500" b="1" dirty="0"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14274796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71305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626851"/>
            <a:ext cx="7886700" cy="597308"/>
          </a:xfrm>
        </p:spPr>
        <p:txBody>
          <a:bodyPr>
            <a:normAutofit/>
          </a:bodyPr>
          <a:lstStyle/>
          <a:p>
            <a:pPr algn="ctr" rtl="1"/>
            <a:r>
              <a:rPr lang="fa-IR" sz="1800" b="1" dirty="0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پویش ملی تغذیه سالم(اصلاح الگوی مصرف روغن)- سال 1403</a:t>
            </a:r>
            <a:endParaRPr lang="en-US" sz="27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782065" y="1700601"/>
          <a:ext cx="4123572" cy="42318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1263">
                  <a:extLst>
                    <a:ext uri="{9D8B030D-6E8A-4147-A177-3AD203B41FA5}">
                      <a16:colId xmlns:a16="http://schemas.microsoft.com/office/drawing/2014/main" val="2564499609"/>
                    </a:ext>
                  </a:extLst>
                </a:gridCol>
                <a:gridCol w="3005286">
                  <a:extLst>
                    <a:ext uri="{9D8B030D-6E8A-4147-A177-3AD203B41FA5}">
                      <a16:colId xmlns:a16="http://schemas.microsoft.com/office/drawing/2014/main" val="2496726966"/>
                    </a:ext>
                  </a:extLst>
                </a:gridCol>
                <a:gridCol w="537023">
                  <a:extLst>
                    <a:ext uri="{9D8B030D-6E8A-4147-A177-3AD203B41FA5}">
                      <a16:colId xmlns:a16="http://schemas.microsoft.com/office/drawing/2014/main" val="1297755285"/>
                    </a:ext>
                  </a:extLst>
                </a:gridCol>
              </a:tblGrid>
              <a:tr h="480060">
                <a:tc>
                  <a:txBody>
                    <a:bodyPr/>
                    <a:lstStyle/>
                    <a:p>
                      <a:pPr algn="ctr" rtl="1"/>
                      <a:r>
                        <a:rPr lang="fa-IR" sz="1400" dirty="0">
                          <a:cs typeface="B Nazanin" panose="00000400000000000000" pitchFamily="2" charset="-78"/>
                        </a:rPr>
                        <a:t>تعداد</a:t>
                      </a:r>
                      <a:endParaRPr lang="en-US" sz="1400" dirty="0"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dirty="0">
                          <a:cs typeface="B Nazanin" panose="00000400000000000000" pitchFamily="2" charset="-78"/>
                        </a:rPr>
                        <a:t>عنوان فعالیت</a:t>
                      </a:r>
                    </a:p>
                    <a:p>
                      <a:pPr algn="ctr" rtl="1"/>
                      <a:endParaRPr lang="en-US" sz="1400" dirty="0"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dirty="0">
                          <a:cs typeface="B Nazanin" panose="00000400000000000000" pitchFamily="2" charset="-78"/>
                        </a:rPr>
                        <a:t>ردیف</a:t>
                      </a:r>
                      <a:endParaRPr lang="en-US" sz="1400" dirty="0"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3952233135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pPr algn="ctr" rtl="1"/>
                      <a:r>
                        <a:rPr lang="fa-IR" sz="1400" dirty="0">
                          <a:cs typeface="B Nazanin" panose="00000400000000000000" pitchFamily="2" charset="-78"/>
                        </a:rPr>
                        <a:t>61536</a:t>
                      </a:r>
                      <a:endParaRPr lang="en-US" sz="1400" dirty="0"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تعداد دانش آموزان آموزش داده شده</a:t>
                      </a:r>
                      <a:endParaRPr kumimoji="0" 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dirty="0">
                          <a:cs typeface="B Nazanin" panose="00000400000000000000" pitchFamily="2" charset="-78"/>
                        </a:rPr>
                        <a:t>1</a:t>
                      </a:r>
                      <a:endParaRPr lang="en-US" sz="1400" dirty="0"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2448890237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pPr algn="ctr" rtl="1"/>
                      <a:r>
                        <a:rPr lang="fa-IR" sz="1400" dirty="0">
                          <a:cs typeface="B Nazanin" panose="00000400000000000000" pitchFamily="2" charset="-78"/>
                        </a:rPr>
                        <a:t>13235</a:t>
                      </a:r>
                      <a:endParaRPr lang="en-US" sz="1400" dirty="0"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تعداد جلسات آموزشی </a:t>
                      </a:r>
                      <a:r>
                        <a:rPr kumimoji="0" lang="fa-IR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برگزار شده در مدارس</a:t>
                      </a:r>
                      <a:endParaRPr kumimoji="0" 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dirty="0">
                          <a:cs typeface="B Nazanin" panose="00000400000000000000" pitchFamily="2" charset="-78"/>
                        </a:rPr>
                        <a:t>2</a:t>
                      </a:r>
                      <a:endParaRPr lang="en-US" sz="1400" dirty="0"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1046933492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pPr algn="ctr" rtl="1"/>
                      <a:r>
                        <a:rPr lang="fa-IR" sz="1400" dirty="0">
                          <a:cs typeface="B Nazanin" panose="00000400000000000000" pitchFamily="2" charset="-78"/>
                        </a:rPr>
                        <a:t>932</a:t>
                      </a:r>
                      <a:endParaRPr lang="en-US" sz="1400" dirty="0"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تعداد مدارس آموزش داده شده</a:t>
                      </a:r>
                      <a:endParaRPr kumimoji="0" 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dirty="0">
                          <a:cs typeface="B Nazanin" panose="00000400000000000000" pitchFamily="2" charset="-78"/>
                        </a:rPr>
                        <a:t>3</a:t>
                      </a:r>
                      <a:endParaRPr lang="en-US" sz="1400" dirty="0"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3094274843"/>
                  </a:ext>
                </a:extLst>
              </a:tr>
              <a:tr h="434340">
                <a:tc>
                  <a:txBody>
                    <a:bodyPr/>
                    <a:lstStyle/>
                    <a:p>
                      <a:pPr algn="ctr" rtl="1"/>
                      <a:r>
                        <a:rPr lang="fa-IR" sz="1400" dirty="0">
                          <a:cs typeface="B Nazanin" panose="00000400000000000000" pitchFamily="2" charset="-78"/>
                        </a:rPr>
                        <a:t>224</a:t>
                      </a:r>
                      <a:endParaRPr lang="en-US" sz="1400" dirty="0"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تعداد جلسات آموزشی برگزار شده در مهدهای کودک ویژه مربیان و کودکان(به زبان</a:t>
                      </a:r>
                      <a:r>
                        <a:rPr lang="fa-IR" sz="1200" b="1" baseline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کودکانه)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dirty="0">
                          <a:cs typeface="B Nazanin" panose="00000400000000000000" pitchFamily="2" charset="-78"/>
                        </a:rPr>
                        <a:t>4</a:t>
                      </a:r>
                      <a:endParaRPr lang="en-US" sz="1400" dirty="0"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344752523"/>
                  </a:ext>
                </a:extLst>
              </a:tr>
              <a:tr h="434340">
                <a:tc>
                  <a:txBody>
                    <a:bodyPr/>
                    <a:lstStyle/>
                    <a:p>
                      <a:pPr algn="ctr" rtl="1"/>
                      <a:r>
                        <a:rPr lang="fa-IR" sz="1400" dirty="0">
                          <a:cs typeface="B Nazanin" panose="00000400000000000000" pitchFamily="2" charset="-78"/>
                        </a:rPr>
                        <a:t>278</a:t>
                      </a:r>
                      <a:endParaRPr lang="en-US" sz="1400" dirty="0"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تعداد جشنواره های غذایی برگزار شده در مدارس و مراکز جمعی</a:t>
                      </a:r>
                      <a:endParaRPr kumimoji="0" 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dirty="0">
                          <a:cs typeface="B Nazanin" panose="00000400000000000000" pitchFamily="2" charset="-78"/>
                        </a:rPr>
                        <a:t>5</a:t>
                      </a:r>
                      <a:endParaRPr lang="en-US" sz="1400" dirty="0"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486183318"/>
                  </a:ext>
                </a:extLst>
              </a:tr>
              <a:tr h="459962">
                <a:tc>
                  <a:txBody>
                    <a:bodyPr/>
                    <a:lstStyle/>
                    <a:p>
                      <a:pPr algn="ctr" rtl="1"/>
                      <a:r>
                        <a:rPr lang="fa-IR" sz="1400" dirty="0">
                          <a:cs typeface="B Nazanin" panose="00000400000000000000" pitchFamily="2" charset="-78"/>
                        </a:rPr>
                        <a:t>242</a:t>
                      </a:r>
                      <a:endParaRPr lang="en-US" sz="1400" dirty="0"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تعداد مسابقات برگزار شده در مدارس</a:t>
                      </a:r>
                      <a:r>
                        <a:rPr kumimoji="0" lang="fa-IR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، مراکز جمعی، بوستانها و فرهنگسراها</a:t>
                      </a:r>
                      <a:endParaRPr kumimoji="0" 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dirty="0">
                          <a:cs typeface="B Nazanin" panose="00000400000000000000" pitchFamily="2" charset="-78"/>
                        </a:rPr>
                        <a:t>6</a:t>
                      </a:r>
                      <a:endParaRPr lang="en-US" sz="1400" dirty="0"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3667324929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pPr algn="ctr" rtl="1"/>
                      <a:r>
                        <a:rPr lang="fa-IR" sz="1400" dirty="0">
                          <a:cs typeface="B Nazanin" panose="00000400000000000000" pitchFamily="2" charset="-78"/>
                        </a:rPr>
                        <a:t>39527</a:t>
                      </a:r>
                      <a:endParaRPr lang="en-US" sz="1400" dirty="0"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تعداد افراد بزرگسال آموزش</a:t>
                      </a:r>
                      <a:r>
                        <a:rPr lang="fa-IR" sz="1200" b="1" baseline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دیده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dirty="0">
                          <a:cs typeface="B Nazanin" panose="00000400000000000000" pitchFamily="2" charset="-78"/>
                        </a:rPr>
                        <a:t>7</a:t>
                      </a:r>
                      <a:endParaRPr lang="en-US" sz="1400" dirty="0"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1390413543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pPr algn="ctr" rtl="1"/>
                      <a:r>
                        <a:rPr lang="fa-IR" sz="1400" dirty="0">
                          <a:cs typeface="B Nazanin" panose="00000400000000000000" pitchFamily="2" charset="-78"/>
                        </a:rPr>
                        <a:t>523</a:t>
                      </a:r>
                      <a:endParaRPr lang="en-US" sz="1400" dirty="0"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تعداد جلسات آموزشی</a:t>
                      </a:r>
                      <a:r>
                        <a:rPr lang="fa-IR" sz="1200" b="1" baseline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برگزار شده درون وبرون بخشی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dirty="0">
                          <a:cs typeface="B Nazanin" panose="00000400000000000000" pitchFamily="2" charset="-78"/>
                        </a:rPr>
                        <a:t>8</a:t>
                      </a:r>
                      <a:endParaRPr lang="en-US" sz="1400" dirty="0"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4202793216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pPr algn="ctr" rtl="1"/>
                      <a:r>
                        <a:rPr lang="fa-IR" sz="1400" dirty="0">
                          <a:cs typeface="B Nazanin" panose="00000400000000000000" pitchFamily="2" charset="-78"/>
                        </a:rPr>
                        <a:t>46</a:t>
                      </a:r>
                      <a:endParaRPr lang="en-US" sz="1400" dirty="0"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تعداد انیمیشن یا تیزرهای آموزشی تولید شده</a:t>
                      </a:r>
                      <a:endParaRPr kumimoji="0" 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dirty="0">
                          <a:cs typeface="B Nazanin" panose="00000400000000000000" pitchFamily="2" charset="-78"/>
                        </a:rPr>
                        <a:t>9</a:t>
                      </a:r>
                      <a:endParaRPr lang="en-US" sz="1400" dirty="0"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4047565262"/>
                  </a:ext>
                </a:extLst>
              </a:tr>
              <a:tr h="434340">
                <a:tc>
                  <a:txBody>
                    <a:bodyPr/>
                    <a:lstStyle/>
                    <a:p>
                      <a:pPr algn="ctr" rtl="1"/>
                      <a:r>
                        <a:rPr lang="fa-IR" sz="1400" dirty="0">
                          <a:cs typeface="B Nazanin" panose="00000400000000000000" pitchFamily="2" charset="-78"/>
                        </a:rPr>
                        <a:t>101</a:t>
                      </a:r>
                      <a:endParaRPr lang="en-US" sz="1400" dirty="0"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تعداد برنامه</a:t>
                      </a:r>
                      <a:r>
                        <a:rPr lang="fa-IR" sz="1200" b="1" baseline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های برگزار شده در خبرگزاری ها و صدا و سیمای استانی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dirty="0">
                          <a:cs typeface="B Nazanin" panose="00000400000000000000" pitchFamily="2" charset="-78"/>
                        </a:rPr>
                        <a:t>10</a:t>
                      </a:r>
                      <a:endParaRPr lang="en-US" sz="1400" dirty="0"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2378170533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pPr algn="ctr" rtl="1"/>
                      <a:r>
                        <a:rPr lang="fa-IR" sz="1400" dirty="0">
                          <a:cs typeface="B Nazanin" panose="00000400000000000000" pitchFamily="2" charset="-78"/>
                        </a:rPr>
                        <a:t>2</a:t>
                      </a:r>
                      <a:endParaRPr lang="en-US" sz="1400" dirty="0"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تعداد نشست خبری برگزار شده</a:t>
                      </a:r>
                      <a:endParaRPr kumimoji="0" 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dirty="0">
                          <a:cs typeface="B Nazanin" panose="00000400000000000000" pitchFamily="2" charset="-78"/>
                        </a:rPr>
                        <a:t>11</a:t>
                      </a:r>
                      <a:endParaRPr lang="en-US" sz="1400" dirty="0"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2328168376"/>
                  </a:ext>
                </a:extLst>
              </a:tr>
            </a:tbl>
          </a:graphicData>
        </a:graphic>
      </p:graphicFrame>
      <p:pic>
        <p:nvPicPr>
          <p:cNvPr id="5" name="Picture 4" descr="C:\Users\A.R.I\Desktop\جانقربان\مناسبت ها\پویش1403\مستندات\منتخب عکس ها\photo_2024-12-15_03-27-06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41" y="1728402"/>
            <a:ext cx="1760837" cy="1853513"/>
          </a:xfrm>
          <a:prstGeom prst="rect">
            <a:avLst/>
          </a:prstGeom>
          <a:noFill/>
          <a:ln>
            <a:solidFill>
              <a:srgbClr val="5B9BD5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41" y="3720928"/>
            <a:ext cx="3077945" cy="144870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050" y="1867416"/>
            <a:ext cx="2304071" cy="1726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9253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06DE2DC2-D954-C033-2CEB-31835C264D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6FFCE9F3-06CA-5692-E520-0D68ECBE467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33832" y="101653"/>
            <a:ext cx="6736326" cy="974980"/>
          </a:xfrm>
        </p:spPr>
        <p:txBody>
          <a:bodyPr/>
          <a:lstStyle/>
          <a:p>
            <a:pPr algn="ctr" eaLnBrk="1" hangingPunct="1">
              <a:lnSpc>
                <a:spcPct val="150000"/>
              </a:lnSpc>
              <a:defRPr/>
            </a:pPr>
            <a:r>
              <a:rPr lang="fa-IR" sz="1800" b="1" dirty="0">
                <a:solidFill>
                  <a:srgbClr val="7030A0"/>
                </a:solidFill>
                <a:latin typeface="Calibri" panose="020F0502020204030204" pitchFamily="34" charset="0"/>
                <a:cs typeface="B Titr" panose="00000700000000000000" pitchFamily="2" charset="-78"/>
              </a:rPr>
              <a:t>اقدامات انجام گرفته طرح مداخله ای پیشگیری از خودکشی در جمعیت تحت پوشش دانشگاه علوم پزشکی اصفهان </a:t>
            </a:r>
            <a:endParaRPr lang="ar-SA" altLang="en-US" sz="1800" b="1" dirty="0">
              <a:solidFill>
                <a:srgbClr val="7030A0"/>
              </a:solidFill>
              <a:latin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10243" name="Rectangle 3">
            <a:extLst>
              <a:ext uri="{FF2B5EF4-FFF2-40B4-BE49-F238E27FC236}">
                <a16:creationId xmlns:a16="http://schemas.microsoft.com/office/drawing/2014/main" id="{98C8CD6F-C1F0-C3DB-F618-33ABFC19461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66700" y="1236255"/>
            <a:ext cx="8610600" cy="5341526"/>
          </a:xfrm>
        </p:spPr>
        <p:txBody>
          <a:bodyPr/>
          <a:lstStyle/>
          <a:p>
            <a:pPr algn="r" rtl="1">
              <a:spcBef>
                <a:spcPts val="1200"/>
              </a:spcBef>
            </a:pPr>
            <a:r>
              <a:rPr lang="fa-IR" dirty="0">
                <a:solidFill>
                  <a:srgbClr val="002060"/>
                </a:solidFill>
                <a:latin typeface="+mj-lt"/>
                <a:ea typeface="+mj-ea"/>
                <a:cs typeface="B Zar" panose="00000400000000000000" pitchFamily="2" charset="-78"/>
              </a:rPr>
              <a:t>اخذ تاییدیه از دفتر سلامت روانی، اجتماعی و اعتیاد وزارت متبوع</a:t>
            </a:r>
            <a:endParaRPr lang="en-US" dirty="0">
              <a:solidFill>
                <a:srgbClr val="002060"/>
              </a:solidFill>
              <a:latin typeface="+mj-lt"/>
              <a:ea typeface="+mj-ea"/>
              <a:cs typeface="B Zar" panose="00000400000000000000" pitchFamily="2" charset="-78"/>
            </a:endParaRPr>
          </a:p>
          <a:p>
            <a:pPr algn="r" rtl="1">
              <a:spcBef>
                <a:spcPts val="1200"/>
              </a:spcBef>
            </a:pPr>
            <a:r>
              <a:rPr lang="fa-IR" dirty="0">
                <a:solidFill>
                  <a:srgbClr val="002060"/>
                </a:solidFill>
                <a:latin typeface="+mj-lt"/>
                <a:ea typeface="+mj-ea"/>
                <a:cs typeface="B Zar" panose="00000400000000000000" pitchFamily="2" charset="-78"/>
              </a:rPr>
              <a:t>تایید طرح توسط دفتر امور اجتماعی استانداری اصفهان</a:t>
            </a:r>
            <a:endParaRPr lang="en-US" dirty="0">
              <a:solidFill>
                <a:srgbClr val="002060"/>
              </a:solidFill>
              <a:latin typeface="+mj-lt"/>
              <a:ea typeface="+mj-ea"/>
              <a:cs typeface="B Zar" panose="00000400000000000000" pitchFamily="2" charset="-78"/>
            </a:endParaRPr>
          </a:p>
          <a:p>
            <a:pPr algn="r" rtl="1">
              <a:spcBef>
                <a:spcPts val="1200"/>
              </a:spcBef>
            </a:pPr>
            <a:r>
              <a:rPr lang="fa-IR" dirty="0">
                <a:solidFill>
                  <a:srgbClr val="002060"/>
                </a:solidFill>
                <a:cs typeface="B Zar" panose="00000400000000000000" pitchFamily="2" charset="-78"/>
              </a:rPr>
              <a:t>تایید طرح توسط</a:t>
            </a:r>
            <a:r>
              <a:rPr lang="fa-IR" dirty="0">
                <a:solidFill>
                  <a:srgbClr val="002060"/>
                </a:solidFill>
                <a:latin typeface="+mj-lt"/>
                <a:ea typeface="+mj-ea"/>
                <a:cs typeface="B Zar" panose="00000400000000000000" pitchFamily="2" charset="-78"/>
              </a:rPr>
              <a:t> هیئت رئیسه دانشگاه</a:t>
            </a:r>
            <a:endParaRPr lang="en-US" dirty="0">
              <a:solidFill>
                <a:srgbClr val="002060"/>
              </a:solidFill>
              <a:latin typeface="+mj-lt"/>
              <a:ea typeface="+mj-ea"/>
              <a:cs typeface="B Zar" panose="00000400000000000000" pitchFamily="2" charset="-78"/>
            </a:endParaRPr>
          </a:p>
          <a:p>
            <a:pPr algn="r" rtl="1">
              <a:spcBef>
                <a:spcPts val="1200"/>
              </a:spcBef>
            </a:pPr>
            <a:r>
              <a:rPr lang="fa-IR" dirty="0">
                <a:solidFill>
                  <a:srgbClr val="002060"/>
                </a:solidFill>
                <a:latin typeface="+mj-lt"/>
                <a:ea typeface="+mj-ea"/>
                <a:cs typeface="B Zar" panose="00000400000000000000" pitchFamily="2" charset="-78"/>
              </a:rPr>
              <a:t>جلب همکاری سازمان های برون بخشی</a:t>
            </a:r>
            <a:endParaRPr lang="en-US" dirty="0">
              <a:solidFill>
                <a:srgbClr val="002060"/>
              </a:solidFill>
              <a:latin typeface="+mj-lt"/>
              <a:ea typeface="+mj-ea"/>
              <a:cs typeface="B Zar" panose="00000400000000000000" pitchFamily="2" charset="-78"/>
            </a:endParaRPr>
          </a:p>
          <a:p>
            <a:pPr algn="r" rtl="1">
              <a:spcBef>
                <a:spcPts val="1200"/>
              </a:spcBef>
            </a:pPr>
            <a:r>
              <a:rPr lang="fa-IR" dirty="0">
                <a:solidFill>
                  <a:srgbClr val="002060"/>
                </a:solidFill>
                <a:latin typeface="+mj-lt"/>
                <a:ea typeface="+mj-ea"/>
                <a:cs typeface="B Zar" panose="00000400000000000000" pitchFamily="2" charset="-78"/>
              </a:rPr>
              <a:t>توانمندسازی کارکنان مجری برنامه</a:t>
            </a:r>
          </a:p>
          <a:p>
            <a:pPr algn="r" rtl="1">
              <a:spcBef>
                <a:spcPts val="1200"/>
              </a:spcBef>
            </a:pPr>
            <a:r>
              <a:rPr lang="fa-IR" dirty="0">
                <a:solidFill>
                  <a:srgbClr val="002060"/>
                </a:solidFill>
                <a:latin typeface="+mj-lt"/>
                <a:ea typeface="+mj-ea"/>
                <a:cs typeface="B Zar" panose="00000400000000000000" pitchFamily="2" charset="-78"/>
              </a:rPr>
              <a:t>مطالعه پیمایشی( مقطعی- پرسشگری): جهت تعیین علل اقدام به خودکشی به ترتیب اولویت در مناطق کل استان به وسیله پرسشنامه استاندارد اماده شده</a:t>
            </a:r>
            <a:endParaRPr lang="en-US" dirty="0">
              <a:solidFill>
                <a:srgbClr val="002060"/>
              </a:solidFill>
              <a:latin typeface="+mj-lt"/>
              <a:ea typeface="+mj-ea"/>
              <a:cs typeface="B Zar" panose="00000400000000000000" pitchFamily="2" charset="-78"/>
            </a:endParaRPr>
          </a:p>
          <a:p>
            <a:pPr algn="r" rtl="1" eaLnBrk="1" hangingPunct="1">
              <a:spcBef>
                <a:spcPts val="1200"/>
              </a:spcBef>
              <a:defRPr/>
            </a:pPr>
            <a:r>
              <a:rPr lang="fa-IR" altLang="en-US" dirty="0">
                <a:solidFill>
                  <a:srgbClr val="002060"/>
                </a:solidFill>
                <a:latin typeface="+mj-lt"/>
                <a:ea typeface="+mj-ea"/>
                <a:cs typeface="B Zar" panose="00000400000000000000" pitchFamily="2" charset="-78"/>
              </a:rPr>
              <a:t>استخراج نتایج</a:t>
            </a:r>
            <a:r>
              <a:rPr lang="fa-IR" dirty="0">
                <a:solidFill>
                  <a:srgbClr val="002060"/>
                </a:solidFill>
                <a:latin typeface="+mj-lt"/>
                <a:ea typeface="+mj-ea"/>
                <a:cs typeface="B Zar" panose="00000400000000000000" pitchFamily="2" charset="-78"/>
              </a:rPr>
              <a:t> مطالعه پیمایشی</a:t>
            </a:r>
            <a:r>
              <a:rPr lang="fa-IR" altLang="en-US" dirty="0">
                <a:solidFill>
                  <a:srgbClr val="002060"/>
                </a:solidFill>
                <a:latin typeface="+mj-lt"/>
                <a:ea typeface="+mj-ea"/>
                <a:cs typeface="B Zar" panose="00000400000000000000" pitchFamily="2" charset="-78"/>
              </a:rPr>
              <a:t> به تفکیک 12 منطقه استان </a:t>
            </a:r>
          </a:p>
          <a:p>
            <a:pPr algn="r" rtl="1" eaLnBrk="1" hangingPunct="1">
              <a:spcBef>
                <a:spcPts val="1200"/>
              </a:spcBef>
              <a:defRPr/>
            </a:pPr>
            <a:r>
              <a:rPr lang="fa-IR" altLang="en-US" dirty="0">
                <a:solidFill>
                  <a:srgbClr val="002060"/>
                </a:solidFill>
                <a:latin typeface="+mj-lt"/>
                <a:ea typeface="+mj-ea"/>
                <a:cs typeface="B Zar" panose="00000400000000000000" pitchFamily="2" charset="-78"/>
              </a:rPr>
              <a:t> شروع مرحله مداخله بر اساس نتایج به دست امده در سال جاری</a:t>
            </a:r>
            <a:endParaRPr lang="en-US" altLang="en-US" dirty="0">
              <a:solidFill>
                <a:srgbClr val="002060"/>
              </a:solidFill>
              <a:latin typeface="+mj-lt"/>
              <a:ea typeface="+mj-ea"/>
              <a:cs typeface="B Zar" panose="00000400000000000000" pitchFamily="2" charset="-78"/>
            </a:endParaRPr>
          </a:p>
          <a:p>
            <a:pPr algn="r" rtl="1">
              <a:spcBef>
                <a:spcPts val="1200"/>
              </a:spcBef>
            </a:pPr>
            <a:endParaRPr lang="fa-IR" dirty="0">
              <a:solidFill>
                <a:srgbClr val="002060"/>
              </a:solidFill>
              <a:latin typeface="+mj-lt"/>
              <a:ea typeface="+mj-ea"/>
              <a:cs typeface="B Zar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55731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9F7A3FEF-9914-8419-FF58-113F92086EA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98394" y="2074932"/>
            <a:ext cx="3526203" cy="894375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>
              <a:lnSpc>
                <a:spcPct val="150000"/>
              </a:lnSpc>
            </a:pPr>
            <a:r>
              <a:rPr lang="fa-IR" sz="1050" dirty="0">
                <a:solidFill>
                  <a:schemeClr val="accent5"/>
                </a:solidFill>
                <a:latin typeface="Century Gothic" panose="020B0502020202020204"/>
                <a:cs typeface="B Titr" panose="00000700000000000000" pitchFamily="2" charset="-78"/>
              </a:rPr>
              <a:t>مقایسه </a:t>
            </a:r>
            <a:r>
              <a:rPr lang="fa-IR" sz="1050" dirty="0">
                <a:solidFill>
                  <a:srgbClr val="FF0000"/>
                </a:solidFill>
                <a:latin typeface="Century Gothic" panose="020B0502020202020204"/>
                <a:cs typeface="B Titr" panose="00000700000000000000" pitchFamily="2" charset="-78"/>
              </a:rPr>
              <a:t>تعداد نوجوانان/دانش آموزان و جوانان مراقبت شده</a:t>
            </a:r>
            <a:br>
              <a:rPr lang="fa-IR" sz="1050" dirty="0">
                <a:solidFill>
                  <a:srgbClr val="FF0000"/>
                </a:solidFill>
                <a:latin typeface="Century Gothic" panose="020B0502020202020204"/>
                <a:cs typeface="B Titr" panose="00000700000000000000" pitchFamily="2" charset="-78"/>
              </a:rPr>
            </a:br>
            <a:r>
              <a:rPr lang="fa-IR" sz="1050" dirty="0">
                <a:solidFill>
                  <a:srgbClr val="FF0000"/>
                </a:solidFill>
                <a:latin typeface="Century Gothic" panose="020B0502020202020204"/>
                <a:cs typeface="B Titr" panose="00000700000000000000" pitchFamily="2" charset="-78"/>
              </a:rPr>
              <a:t> </a:t>
            </a:r>
            <a:r>
              <a:rPr lang="fa-IR" sz="1050" dirty="0">
                <a:solidFill>
                  <a:schemeClr val="accent5"/>
                </a:solidFill>
                <a:latin typeface="Century Gothic" panose="020B0502020202020204"/>
                <a:cs typeface="B Titr" panose="00000700000000000000" pitchFamily="2" charset="-78"/>
              </a:rPr>
              <a:t>تحت پوشش دانشگاه علوم پزشکی اصفهان </a:t>
            </a:r>
            <a:br>
              <a:rPr lang="fa-IR" sz="1050" dirty="0">
                <a:solidFill>
                  <a:schemeClr val="accent5"/>
                </a:solidFill>
                <a:latin typeface="Century Gothic" panose="020B0502020202020204"/>
                <a:cs typeface="B Titr" panose="00000700000000000000" pitchFamily="2" charset="-78"/>
              </a:rPr>
            </a:br>
            <a:r>
              <a:rPr lang="fa-IR" sz="1050" dirty="0">
                <a:solidFill>
                  <a:schemeClr val="accent5"/>
                </a:solidFill>
                <a:latin typeface="Century Gothic" panose="020B0502020202020204"/>
                <a:cs typeface="B Titr" panose="00000700000000000000" pitchFamily="2" charset="-78"/>
              </a:rPr>
              <a:t>از شهریور1403 لغایت شهریور 1404</a:t>
            </a:r>
            <a:endParaRPr lang="en-US" sz="1050" dirty="0">
              <a:solidFill>
                <a:schemeClr val="accent5"/>
              </a:solidFill>
            </a:endParaRP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F80C97F4-F159-A9B8-AAE3-EACBC7FCFF2A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598394" y="3130186"/>
          <a:ext cx="3526203" cy="23513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itle 1">
            <a:extLst>
              <a:ext uri="{FF2B5EF4-FFF2-40B4-BE49-F238E27FC236}">
                <a16:creationId xmlns:a16="http://schemas.microsoft.com/office/drawing/2014/main" id="{9F7A3FEF-9914-8419-FF58-113F92086EA1}"/>
              </a:ext>
            </a:extLst>
          </p:cNvPr>
          <p:cNvSpPr txBox="1">
            <a:spLocks/>
          </p:cNvSpPr>
          <p:nvPr/>
        </p:nvSpPr>
        <p:spPr>
          <a:xfrm>
            <a:off x="4468264" y="2074932"/>
            <a:ext cx="3878900" cy="891539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>
              <a:lnSpc>
                <a:spcPct val="150000"/>
              </a:lnSpc>
            </a:pPr>
            <a:r>
              <a:rPr lang="fa-IR" sz="1050" dirty="0">
                <a:solidFill>
                  <a:schemeClr val="accent5"/>
                </a:solidFill>
                <a:latin typeface="Century Gothic" panose="020B0502020202020204"/>
                <a:cs typeface="B Titr" panose="00000700000000000000" pitchFamily="2" charset="-78"/>
              </a:rPr>
              <a:t>مقایسه </a:t>
            </a:r>
            <a:r>
              <a:rPr lang="fa-IR" sz="1050" dirty="0">
                <a:solidFill>
                  <a:srgbClr val="FF0000"/>
                </a:solidFill>
                <a:latin typeface="Century Gothic" panose="020B0502020202020204"/>
                <a:cs typeface="B Titr" panose="00000700000000000000" pitchFamily="2" charset="-78"/>
              </a:rPr>
              <a:t>پوشش مراقبت های دوره ای نوجوانان/دانش آموزان پایه های هدف </a:t>
            </a:r>
            <a:r>
              <a:rPr lang="fa-IR" sz="1050" dirty="0">
                <a:solidFill>
                  <a:schemeClr val="accent5"/>
                </a:solidFill>
                <a:latin typeface="Century Gothic" panose="020B0502020202020204"/>
                <a:cs typeface="B Titr" panose="00000700000000000000" pitchFamily="2" charset="-78"/>
              </a:rPr>
              <a:t>تحت پوشش دانشگاه علوم پزشکی اصفهان از سال 99 لغایت 1403</a:t>
            </a:r>
            <a:endParaRPr lang="en-US" sz="1050" dirty="0">
              <a:solidFill>
                <a:schemeClr val="accent5"/>
              </a:solidFill>
            </a:endParaRPr>
          </a:p>
        </p:txBody>
      </p:sp>
      <p:graphicFrame>
        <p:nvGraphicFramePr>
          <p:cNvPr id="9" name="Content Placeholder 5">
            <a:extLst>
              <a:ext uri="{FF2B5EF4-FFF2-40B4-BE49-F238E27FC236}">
                <a16:creationId xmlns:a16="http://schemas.microsoft.com/office/drawing/2014/main" id="{F80C97F4-F159-A9B8-AAE3-EACBC7FCFF2A}"/>
              </a:ext>
            </a:extLst>
          </p:cNvPr>
          <p:cNvGraphicFramePr>
            <a:graphicFrameLocks/>
          </p:cNvGraphicFramePr>
          <p:nvPr/>
        </p:nvGraphicFramePr>
        <p:xfrm>
          <a:off x="4468265" y="3139984"/>
          <a:ext cx="3878900" cy="23513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itle 1"/>
          <p:cNvSpPr txBox="1">
            <a:spLocks/>
          </p:cNvSpPr>
          <p:nvPr/>
        </p:nvSpPr>
        <p:spPr>
          <a:xfrm>
            <a:off x="688556" y="688413"/>
            <a:ext cx="7766888" cy="490334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/>
            <a:r>
              <a:rPr lang="fa-IR" sz="1800" dirty="0">
                <a:solidFill>
                  <a:srgbClr val="002060"/>
                </a:solidFill>
                <a:latin typeface="Tenorite"/>
                <a:ea typeface="+mn-ea"/>
                <a:cs typeface="B Titr" panose="00000700000000000000" pitchFamily="2" charset="-78"/>
              </a:rPr>
              <a:t>ارائه خدمات سلامت به نوجوانان/ دانش آموزان و جوانان</a:t>
            </a:r>
            <a:endParaRPr lang="en-US" sz="1800" dirty="0">
              <a:solidFill>
                <a:srgbClr val="002060"/>
              </a:solidFill>
              <a:latin typeface="Tenorite"/>
              <a:ea typeface="+mn-ea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77067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0276" y="147480"/>
            <a:ext cx="7983447" cy="490334"/>
          </a:xfrm>
        </p:spPr>
        <p:txBody>
          <a:bodyPr>
            <a:normAutofit/>
          </a:bodyPr>
          <a:lstStyle/>
          <a:p>
            <a:pPr algn="ctr"/>
            <a:r>
              <a:rPr lang="fa-IR" sz="1800" dirty="0">
                <a:solidFill>
                  <a:srgbClr val="002060"/>
                </a:solidFill>
                <a:latin typeface="Tenorite"/>
                <a:ea typeface="+mn-ea"/>
                <a:cs typeface="B Titr" panose="00000700000000000000" pitchFamily="2" charset="-78"/>
              </a:rPr>
              <a:t>اهم فعالیتهای گروه سلامت نوجوانان، جوانان و مدارس</a:t>
            </a:r>
            <a:endParaRPr lang="en-US" sz="1800" dirty="0">
              <a:solidFill>
                <a:srgbClr val="002060"/>
              </a:solidFill>
              <a:latin typeface="Tenorite"/>
              <a:ea typeface="+mn-ea"/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6478" y="648931"/>
            <a:ext cx="8762964" cy="5958352"/>
          </a:xfrm>
        </p:spPr>
        <p:txBody>
          <a:bodyPr>
            <a:noAutofit/>
          </a:bodyPr>
          <a:lstStyle/>
          <a:p>
            <a:pPr algn="r" rtl="1">
              <a:lnSpc>
                <a:spcPct val="150000"/>
              </a:lnSpc>
              <a:spcBef>
                <a:spcPts val="600"/>
              </a:spcBef>
            </a:pPr>
            <a:r>
              <a:rPr lang="fa-IR" sz="1400" dirty="0">
                <a:solidFill>
                  <a:schemeClr val="accent5"/>
                </a:solidFill>
                <a:latin typeface="Tenorite"/>
                <a:cs typeface="B Titr" panose="00000700000000000000" pitchFamily="2" charset="-78"/>
              </a:rPr>
              <a:t>راه اندازی </a:t>
            </a:r>
            <a:r>
              <a:rPr lang="fa-IR" sz="1400" dirty="0">
                <a:solidFill>
                  <a:srgbClr val="FF0000"/>
                </a:solidFill>
                <a:latin typeface="Tenorite"/>
                <a:cs typeface="B Titr" panose="00000700000000000000" pitchFamily="2" charset="-78"/>
              </a:rPr>
              <a:t>سامانه دیده وری غیبت دانش آموزان</a:t>
            </a:r>
            <a:r>
              <a:rPr lang="fa-IR" sz="1400" dirty="0">
                <a:solidFill>
                  <a:schemeClr val="accent5"/>
                </a:solidFill>
                <a:latin typeface="Tenorite"/>
                <a:cs typeface="B Titr" panose="00000700000000000000" pitchFamily="2" charset="-78"/>
              </a:rPr>
              <a:t>(دوشنبه هرهفته)</a:t>
            </a:r>
            <a:r>
              <a:rPr lang="fa-IR" sz="1400" dirty="0">
                <a:solidFill>
                  <a:srgbClr val="FF0000"/>
                </a:solidFill>
                <a:latin typeface="Tenorite"/>
                <a:cs typeface="B Titr" panose="00000700000000000000" pitchFamily="2" charset="-78"/>
              </a:rPr>
              <a:t> </a:t>
            </a:r>
            <a:r>
              <a:rPr lang="fa-IR" sz="1400" dirty="0">
                <a:solidFill>
                  <a:schemeClr val="accent5"/>
                </a:solidFill>
                <a:latin typeface="Tenorite"/>
                <a:cs typeface="B Titr" panose="00000700000000000000" pitchFamily="2" charset="-78"/>
              </a:rPr>
              <a:t>در مدارس ابتدایی استان با هدف کنترل و مدیریت بیماری های حادتنفسی در مدارس ابتدایی</a:t>
            </a:r>
          </a:p>
          <a:p>
            <a:pPr algn="just" rtl="1">
              <a:lnSpc>
                <a:spcPct val="150000"/>
              </a:lnSpc>
              <a:spcBef>
                <a:spcPts val="600"/>
              </a:spcBef>
            </a:pPr>
            <a:r>
              <a:rPr lang="fa-IR" sz="1400" dirty="0">
                <a:solidFill>
                  <a:schemeClr val="accent5"/>
                </a:solidFill>
                <a:latin typeface="Tenorite"/>
                <a:cs typeface="B Titr" panose="00000700000000000000" pitchFamily="2" charset="-78"/>
              </a:rPr>
              <a:t>تهیه </a:t>
            </a:r>
            <a:r>
              <a:rPr lang="fa-IR" sz="1400" dirty="0">
                <a:solidFill>
                  <a:srgbClr val="FF0000"/>
                </a:solidFill>
                <a:latin typeface="Tenorite"/>
                <a:cs typeface="B Titr" panose="00000700000000000000" pitchFamily="2" charset="-78"/>
              </a:rPr>
              <a:t>کلیپ های آموزشی </a:t>
            </a:r>
            <a:r>
              <a:rPr lang="fa-IR" sz="1400" dirty="0">
                <a:solidFill>
                  <a:schemeClr val="accent5"/>
                </a:solidFill>
                <a:latin typeface="Tenorite"/>
                <a:cs typeface="B Titr" panose="00000700000000000000" pitchFamily="2" charset="-78"/>
              </a:rPr>
              <a:t>از پیام های ویژه و کلیدی مرتبط با سلامت توسط دانش آموزان و مسئولین به منظورآگاهی و اطلاع رسانی عموم جامعه </a:t>
            </a:r>
          </a:p>
          <a:p>
            <a:pPr algn="just" rtl="1">
              <a:lnSpc>
                <a:spcPct val="150000"/>
              </a:lnSpc>
              <a:spcBef>
                <a:spcPts val="600"/>
              </a:spcBef>
            </a:pPr>
            <a:r>
              <a:rPr lang="fa-IR" sz="1400" dirty="0">
                <a:solidFill>
                  <a:schemeClr val="accent5"/>
                </a:solidFill>
                <a:latin typeface="Tenorite"/>
                <a:cs typeface="B Titr" panose="00000700000000000000" pitchFamily="2" charset="-78"/>
              </a:rPr>
              <a:t>اجرای برنامه پیشگیری از سوانح و حوادث ترافیکی- </a:t>
            </a:r>
            <a:r>
              <a:rPr lang="fa-IR" sz="1400" dirty="0">
                <a:solidFill>
                  <a:srgbClr val="FF0000"/>
                </a:solidFill>
                <a:latin typeface="Tenorite"/>
                <a:cs typeface="B Titr" panose="00000700000000000000" pitchFamily="2" charset="-78"/>
              </a:rPr>
              <a:t>پویش نه به تصادفات </a:t>
            </a:r>
            <a:r>
              <a:rPr lang="fa-IR" sz="1400" dirty="0">
                <a:solidFill>
                  <a:schemeClr val="accent5"/>
                </a:solidFill>
                <a:latin typeface="Tenorite"/>
                <a:cs typeface="B Titr" panose="00000700000000000000" pitchFamily="2" charset="-78"/>
              </a:rPr>
              <a:t>(</a:t>
            </a:r>
            <a:r>
              <a:rPr lang="fa-IR" sz="1400" dirty="0">
                <a:solidFill>
                  <a:srgbClr val="FF0000"/>
                </a:solidFill>
                <a:latin typeface="Tenorite"/>
                <a:cs typeface="B Titr" panose="00000700000000000000" pitchFamily="2" charset="-78"/>
              </a:rPr>
              <a:t>تهیه </a:t>
            </a:r>
            <a:r>
              <a:rPr lang="fa-IR" sz="1400" u="sng" dirty="0">
                <a:solidFill>
                  <a:srgbClr val="FF0000"/>
                </a:solidFill>
                <a:latin typeface="Tenorite"/>
                <a:cs typeface="B Titr" panose="00000700000000000000" pitchFamily="2" charset="-78"/>
              </a:rPr>
              <a:t>9 کلیپ </a:t>
            </a:r>
            <a:r>
              <a:rPr lang="fa-IR" sz="1400" dirty="0">
                <a:solidFill>
                  <a:schemeClr val="accent5"/>
                </a:solidFill>
                <a:latin typeface="Tenorite"/>
                <a:cs typeface="B Titr" panose="00000700000000000000" pitchFamily="2" charset="-78"/>
              </a:rPr>
              <a:t>آموزشی</a:t>
            </a:r>
            <a:r>
              <a:rPr lang="fa-IR" sz="1400" dirty="0">
                <a:solidFill>
                  <a:srgbClr val="FF0000"/>
                </a:solidFill>
                <a:latin typeface="Tenorite"/>
                <a:cs typeface="B Titr" panose="00000700000000000000" pitchFamily="2" charset="-78"/>
              </a:rPr>
              <a:t> نه به تصادفات</a:t>
            </a:r>
            <a:r>
              <a:rPr lang="fa-IR" sz="1400" dirty="0">
                <a:solidFill>
                  <a:schemeClr val="accent5"/>
                </a:solidFill>
                <a:latin typeface="Tenorite"/>
                <a:cs typeface="B Titr" panose="00000700000000000000" pitchFamily="2" charset="-78"/>
              </a:rPr>
              <a:t> با حضوردانش آموزان، برگزاری جلسات و همایشهای آموزشی و ...)</a:t>
            </a:r>
          </a:p>
          <a:p>
            <a:pPr algn="just" rtl="1">
              <a:lnSpc>
                <a:spcPct val="150000"/>
              </a:lnSpc>
              <a:spcBef>
                <a:spcPts val="600"/>
              </a:spcBef>
            </a:pPr>
            <a:r>
              <a:rPr lang="fa-IR" sz="1400" dirty="0">
                <a:solidFill>
                  <a:schemeClr val="accent5"/>
                </a:solidFill>
                <a:latin typeface="Tenorite"/>
                <a:cs typeface="B Titr" panose="00000700000000000000" pitchFamily="2" charset="-78"/>
              </a:rPr>
              <a:t>هماهنگی </a:t>
            </a:r>
            <a:r>
              <a:rPr lang="fa-IR" sz="1400" dirty="0">
                <a:solidFill>
                  <a:srgbClr val="FF0000"/>
                </a:solidFill>
                <a:latin typeface="Tenorite"/>
                <a:cs typeface="B Titr" panose="00000700000000000000" pitchFamily="2" charset="-78"/>
              </a:rPr>
              <a:t>برگزاری مسابقات و نمایشگاه های سلامت دانش آموزان </a:t>
            </a:r>
            <a:r>
              <a:rPr lang="fa-IR" sz="1400" dirty="0">
                <a:solidFill>
                  <a:schemeClr val="accent5"/>
                </a:solidFill>
                <a:latin typeface="Tenorite"/>
                <a:cs typeface="B Titr" panose="00000700000000000000" pitchFamily="2" charset="-78"/>
              </a:rPr>
              <a:t>و اهداء جوایز به دانش آموزان منتخب</a:t>
            </a:r>
          </a:p>
          <a:p>
            <a:pPr algn="just" rtl="1">
              <a:lnSpc>
                <a:spcPct val="150000"/>
              </a:lnSpc>
              <a:spcBef>
                <a:spcPts val="600"/>
              </a:spcBef>
            </a:pPr>
            <a:r>
              <a:rPr lang="fa-IR" sz="1400" dirty="0">
                <a:solidFill>
                  <a:schemeClr val="accent5"/>
                </a:solidFill>
                <a:latin typeface="Tenorite"/>
                <a:cs typeface="B Titr" panose="00000700000000000000" pitchFamily="2" charset="-78"/>
              </a:rPr>
              <a:t>بررسی اقلام خوراکی های شرکت ها جهت صدور مجوز توزیع و پخش در پایگاه تغذیه سالم در مدارس با همکاری گروه های بهبود تغذیه و بهداشت محیط معاونت بهداشت</a:t>
            </a:r>
          </a:p>
          <a:p>
            <a:pPr algn="just" rtl="1">
              <a:lnSpc>
                <a:spcPct val="150000"/>
              </a:lnSpc>
              <a:spcBef>
                <a:spcPts val="600"/>
              </a:spcBef>
            </a:pPr>
            <a:r>
              <a:rPr lang="fa-IR" sz="1400" dirty="0">
                <a:solidFill>
                  <a:schemeClr val="accent5"/>
                </a:solidFill>
                <a:latin typeface="Tenorite"/>
                <a:cs typeface="B Titr" panose="00000700000000000000" pitchFamily="2" charset="-78"/>
              </a:rPr>
              <a:t>برگزاری </a:t>
            </a:r>
            <a:r>
              <a:rPr lang="fa-IR" sz="1400" dirty="0">
                <a:solidFill>
                  <a:srgbClr val="FF0000"/>
                </a:solidFill>
                <a:latin typeface="Tenorite"/>
                <a:cs typeface="B Titr" panose="00000700000000000000" pitchFamily="2" charset="-78"/>
              </a:rPr>
              <a:t>وبینار آموزشی جوانان</a:t>
            </a:r>
            <a:r>
              <a:rPr lang="fa-IR" sz="1400" dirty="0">
                <a:solidFill>
                  <a:schemeClr val="accent5"/>
                </a:solidFill>
                <a:latin typeface="Tenorite"/>
                <a:cs typeface="B Titr" panose="00000700000000000000" pitchFamily="2" charset="-78"/>
              </a:rPr>
              <a:t>، جوانی جمعیت و سواد سلامت دانشجویی به درخواست دانشگاه صنعتی اصفهان با حضور مسئولین وزارت علوم و مسئولین سلامت دانشگاه های سراسر کشور1404</a:t>
            </a:r>
          </a:p>
          <a:p>
            <a:pPr algn="just" rtl="1">
              <a:lnSpc>
                <a:spcPct val="150000"/>
              </a:lnSpc>
              <a:spcBef>
                <a:spcPts val="600"/>
              </a:spcBef>
            </a:pPr>
            <a:r>
              <a:rPr lang="fa-IR" sz="1400" dirty="0">
                <a:solidFill>
                  <a:srgbClr val="FF0000"/>
                </a:solidFill>
                <a:latin typeface="Tenorite"/>
                <a:cs typeface="B Titr" panose="00000700000000000000" pitchFamily="2" charset="-78"/>
              </a:rPr>
              <a:t>تهیه فیلم های آموزشی ویژه جامعه مدرسه </a:t>
            </a:r>
            <a:r>
              <a:rPr lang="fa-IR" sz="1400" dirty="0">
                <a:solidFill>
                  <a:schemeClr val="accent5"/>
                </a:solidFill>
                <a:latin typeface="Tenorite"/>
                <a:cs typeface="B Titr" panose="00000700000000000000" pitchFamily="2" charset="-78"/>
              </a:rPr>
              <a:t>با موضوعات اهمیت، نحوه غربالگری و مراقبت پدیکلوزیس در دانش آموزان،اهمیت تشخیص و مراقبت بیماری سل،اهمیت تشخیص و مراقبت بیماری دیابت، نحوه مراقبت از دهان و دندان و انجام وارنیش تراپی در دانش آموزان،اجرای پویش سرطان برست </a:t>
            </a:r>
            <a:r>
              <a:rPr lang="fa-IR" sz="1400" dirty="0">
                <a:solidFill>
                  <a:srgbClr val="FF0000"/>
                </a:solidFill>
                <a:latin typeface="Tenorite"/>
                <a:cs typeface="B Titr" panose="00000700000000000000" pitchFamily="2" charset="-78"/>
              </a:rPr>
              <a:t>وبارگذاری در سامانه شاد آموزش و پرورش </a:t>
            </a:r>
            <a:r>
              <a:rPr lang="fa-IR" sz="1400" dirty="0">
                <a:solidFill>
                  <a:schemeClr val="accent5"/>
                </a:solidFill>
                <a:latin typeface="Tenorite"/>
                <a:cs typeface="B Titr" panose="00000700000000000000" pitchFamily="2" charset="-78"/>
              </a:rPr>
              <a:t>و...</a:t>
            </a:r>
          </a:p>
          <a:p>
            <a:pPr algn="just" rtl="1">
              <a:lnSpc>
                <a:spcPct val="150000"/>
              </a:lnSpc>
              <a:spcBef>
                <a:spcPts val="600"/>
              </a:spcBef>
            </a:pPr>
            <a:r>
              <a:rPr lang="fa-IR" sz="1400" dirty="0">
                <a:solidFill>
                  <a:schemeClr val="accent5"/>
                </a:solidFill>
                <a:latin typeface="Tenorite"/>
                <a:cs typeface="B Titr" panose="00000700000000000000" pitchFamily="2" charset="-78"/>
              </a:rPr>
              <a:t>اجرای برنامه های آموزشی و </a:t>
            </a:r>
            <a:r>
              <a:rPr lang="fa-IR" sz="1400" dirty="0">
                <a:solidFill>
                  <a:srgbClr val="FF0000"/>
                </a:solidFill>
                <a:latin typeface="Tenorite"/>
                <a:cs typeface="B Titr" panose="00000700000000000000" pitchFamily="2" charset="-78"/>
              </a:rPr>
              <a:t>توانمندسازی مدیران و مراقبین سلامت </a:t>
            </a:r>
            <a:r>
              <a:rPr lang="fa-IR" sz="1400" dirty="0">
                <a:solidFill>
                  <a:schemeClr val="accent5"/>
                </a:solidFill>
                <a:latin typeface="Tenorite"/>
                <a:cs typeface="B Titr" panose="00000700000000000000" pitchFamily="2" charset="-78"/>
              </a:rPr>
              <a:t>مدارس کل استان</a:t>
            </a:r>
          </a:p>
          <a:p>
            <a:pPr algn="just" rtl="1">
              <a:lnSpc>
                <a:spcPct val="150000"/>
              </a:lnSpc>
              <a:spcBef>
                <a:spcPts val="600"/>
              </a:spcBef>
            </a:pPr>
            <a:r>
              <a:rPr lang="fa-IR" sz="1400" dirty="0">
                <a:solidFill>
                  <a:schemeClr val="accent5"/>
                </a:solidFill>
                <a:latin typeface="Tenorite"/>
                <a:cs typeface="B Titr" panose="00000700000000000000" pitchFamily="2" charset="-78"/>
              </a:rPr>
              <a:t>همکاری دراجرای </a:t>
            </a:r>
            <a:r>
              <a:rPr lang="fa-IR" sz="1400" dirty="0">
                <a:solidFill>
                  <a:srgbClr val="FF0000"/>
                </a:solidFill>
                <a:latin typeface="Tenorite"/>
                <a:cs typeface="B Titr" panose="00000700000000000000" pitchFamily="2" charset="-78"/>
              </a:rPr>
              <a:t>5 اردوی جهادی </a:t>
            </a:r>
            <a:r>
              <a:rPr lang="fa-IR" sz="1400" dirty="0">
                <a:solidFill>
                  <a:schemeClr val="accent5"/>
                </a:solidFill>
                <a:latin typeface="Tenorite"/>
                <a:cs typeface="B Titr" panose="00000700000000000000" pitchFamily="2" charset="-78"/>
              </a:rPr>
              <a:t>جهت ارائه خدمات بهداشت دهان و دندان به دانش آموزان بی بضاعت</a:t>
            </a:r>
            <a:r>
              <a:rPr lang="en-US" sz="1400" dirty="0">
                <a:solidFill>
                  <a:schemeClr val="accent5"/>
                </a:solidFill>
                <a:latin typeface="Tenorite"/>
                <a:cs typeface="B Titr" panose="00000700000000000000" pitchFamily="2" charset="-78"/>
              </a:rPr>
              <a:t> 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937902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4F1B86-BE9C-4DCF-9374-8BFDEDFA27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4674" y="387400"/>
            <a:ext cx="7886700" cy="994172"/>
          </a:xfrm>
        </p:spPr>
        <p:txBody>
          <a:bodyPr>
            <a:normAutofit/>
          </a:bodyPr>
          <a:lstStyle/>
          <a:p>
            <a:pPr algn="ctr" rtl="1"/>
            <a:r>
              <a:rPr lang="fa-IR" sz="2100" dirty="0">
                <a:solidFill>
                  <a:schemeClr val="accent1">
                    <a:lumMod val="50000"/>
                  </a:schemeClr>
                </a:solidFill>
                <a:cs typeface="B Titr" panose="00000700000000000000" pitchFamily="2" charset="-78"/>
              </a:rPr>
              <a:t>تصاویری از فعالیت های انجام شده توسط گروه سلامت نوجوانان،جوانان و مدارس معاونت بهداشت</a:t>
            </a:r>
            <a:endParaRPr lang="en-US" sz="2100" dirty="0">
              <a:solidFill>
                <a:schemeClr val="accent1">
                  <a:lumMod val="50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r" rtl="1">
              <a:lnSpc>
                <a:spcPct val="100000"/>
              </a:lnSpc>
              <a:buNone/>
            </a:pPr>
            <a:endParaRPr lang="fa-IR" sz="1050" dirty="0">
              <a:solidFill>
                <a:schemeClr val="accent5"/>
              </a:solidFill>
              <a:latin typeface="Tenorite"/>
              <a:cs typeface="B Titr" panose="000007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en-US" sz="105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38A4279-6C50-4B68-9D65-61C241ABCB5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179"/>
          <a:stretch/>
        </p:blipFill>
        <p:spPr>
          <a:xfrm>
            <a:off x="628651" y="3933563"/>
            <a:ext cx="1951704" cy="1836677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9D358D8-960D-4974-BDDD-7BC7D7639D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8966" y="1850509"/>
            <a:ext cx="1849058" cy="18374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02674" y="1902382"/>
            <a:ext cx="1924343" cy="178553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CF45804-3B5B-4652-ADE0-5DD57159F25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54370" y="3926261"/>
            <a:ext cx="1862021" cy="1729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2127C9B-EBD7-41B1-BCA9-50055716C8D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45216" y="1850508"/>
            <a:ext cx="1928148" cy="18374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DE81061-F3FC-40D4-932E-AF64400BA88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44061" y="3927948"/>
            <a:ext cx="1929304" cy="17158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38" y="4007494"/>
            <a:ext cx="2010715" cy="176274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717F5AB-EF79-4AE5-BC21-6EF88AB6E8D9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28219" t="26246" r="20109" b="16921"/>
          <a:stretch/>
        </p:blipFill>
        <p:spPr>
          <a:xfrm>
            <a:off x="25448" y="1850508"/>
            <a:ext cx="2773285" cy="17889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638517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lowchart: Multidocument 4"/>
          <p:cNvSpPr/>
          <p:nvPr/>
        </p:nvSpPr>
        <p:spPr bwMode="auto">
          <a:xfrm>
            <a:off x="2573778" y="900669"/>
            <a:ext cx="3024002" cy="662153"/>
          </a:xfrm>
          <a:prstGeom prst="flowChartMultidocument">
            <a:avLst/>
          </a:prstGeom>
          <a:solidFill>
            <a:srgbClr val="002060"/>
          </a:solidFill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 defTabSz="685800">
              <a:defRPr/>
            </a:pPr>
            <a:r>
              <a:rPr lang="fa-IR" sz="2100" b="1" dirty="0">
                <a:solidFill>
                  <a:srgbClr val="FFFF00"/>
                </a:solidFill>
                <a:latin typeface="Arial"/>
                <a:cs typeface="B Zar" panose="00000400000000000000" pitchFamily="2" charset="-78"/>
              </a:rPr>
              <a:t>آموزش و ارتقای سلامت </a:t>
            </a:r>
            <a:endParaRPr lang="en-US" sz="2100" b="1" dirty="0">
              <a:solidFill>
                <a:prstClr val="black"/>
              </a:solidFill>
              <a:latin typeface="Arial"/>
              <a:cs typeface="B Zar" panose="000004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37574" y="2078850"/>
            <a:ext cx="766885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685800" rtl="1">
              <a:defRPr/>
            </a:pPr>
            <a:endParaRPr lang="fa-IR" sz="1500" b="1" dirty="0">
              <a:solidFill>
                <a:srgbClr val="FFFFFF"/>
              </a:solidFill>
              <a:latin typeface="Arial"/>
              <a:cs typeface="B Zar" panose="00000400000000000000" pitchFamily="2" charset="-78"/>
            </a:endParaRPr>
          </a:p>
          <a:p>
            <a:pPr algn="r" defTabSz="685800" rtl="1">
              <a:defRPr/>
            </a:pPr>
            <a:endParaRPr lang="fa-IR" sz="1500" b="1" dirty="0">
              <a:solidFill>
                <a:srgbClr val="FFFFFF"/>
              </a:solidFill>
              <a:latin typeface="Arial"/>
              <a:cs typeface="B Zar" panose="00000400000000000000" pitchFamily="2" charset="-78"/>
            </a:endParaRPr>
          </a:p>
          <a:p>
            <a:pPr algn="r" defTabSz="685800" rtl="1">
              <a:defRPr/>
            </a:pPr>
            <a:endParaRPr lang="en-US" sz="1500" b="1" dirty="0">
              <a:solidFill>
                <a:srgbClr val="FFFFFF"/>
              </a:solidFill>
              <a:latin typeface="Arial"/>
              <a:cs typeface="B Zar" panose="00000400000000000000" pitchFamily="2" charset="-78"/>
            </a:endParaRPr>
          </a:p>
          <a:p>
            <a:pPr algn="r" defTabSz="685800" rtl="1">
              <a:defRPr/>
            </a:pPr>
            <a:endParaRPr lang="en-US" sz="1500" b="1" dirty="0">
              <a:solidFill>
                <a:srgbClr val="FFFFFF"/>
              </a:solidFill>
              <a:latin typeface="Arial"/>
              <a:cs typeface="B Zar" panose="00000400000000000000" pitchFamily="2" charset="-7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57200" y="2078847"/>
            <a:ext cx="8052619" cy="2850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685800" rtl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fa-IR" sz="1500" b="1" dirty="0">
                <a:solidFill>
                  <a:srgbClr val="002060"/>
                </a:solidFill>
                <a:latin typeface="Arial"/>
                <a:cs typeface="B Zar" panose="00000400000000000000" pitchFamily="2" charset="-78"/>
              </a:rPr>
              <a:t>1-</a:t>
            </a:r>
            <a:r>
              <a:rPr lang="fa-IR" kern="100" dirty="0">
                <a:solidFill>
                  <a:srgbClr val="002060"/>
                </a:solidFill>
                <a:cs typeface="B Nazanin" panose="00000400000000000000" pitchFamily="2" charset="-78"/>
              </a:rPr>
              <a:t> </a:t>
            </a:r>
            <a:r>
              <a:rPr lang="fa-IR" sz="1500" b="1" dirty="0">
                <a:solidFill>
                  <a:srgbClr val="002060"/>
                </a:solidFill>
                <a:latin typeface="Arial"/>
                <a:cs typeface="B Zar" panose="00000400000000000000" pitchFamily="2" charset="-78"/>
              </a:rPr>
              <a:t>اجرای برنامه نیازسنجی سلامت جامعه از 3 تیم شامل تیم مردمی 71000 نفر ، تیم سلامت 900 تیم و تیم مسئولین و معتمدین 800 تیم و استخراج نیازهای سلامت جامعه به منظور اجرای مداخلات ارتقای سلامت</a:t>
            </a:r>
          </a:p>
          <a:p>
            <a:pPr algn="just" rtl="1">
              <a:lnSpc>
                <a:spcPct val="150000"/>
              </a:lnSpc>
              <a:spcAft>
                <a:spcPts val="600"/>
              </a:spcAft>
              <a:defRPr/>
            </a:pPr>
            <a:r>
              <a:rPr lang="fa-IR" sz="1500" b="1" dirty="0">
                <a:solidFill>
                  <a:srgbClr val="002060"/>
                </a:solidFill>
                <a:cs typeface="B Zar" panose="00000400000000000000" pitchFamily="2" charset="-78"/>
              </a:rPr>
              <a:t>2-راه اندازی 30   کانون  فرهنگی اجتماعی سلامت محله</a:t>
            </a:r>
          </a:p>
          <a:p>
            <a:pPr algn="just" rtl="1">
              <a:lnSpc>
                <a:spcPct val="150000"/>
              </a:lnSpc>
              <a:spcAft>
                <a:spcPts val="600"/>
              </a:spcAft>
              <a:defRPr/>
            </a:pPr>
            <a:r>
              <a:rPr lang="fa-IR" sz="1500" b="1" dirty="0">
                <a:solidFill>
                  <a:srgbClr val="002060"/>
                </a:solidFill>
                <a:cs typeface="B Zar" panose="00000400000000000000" pitchFamily="2" charset="-78"/>
              </a:rPr>
              <a:t>3-اجرای خودمراقبتی سازمانی در ادارات دولتی و غیر دولتی با مشارکت 10000نفر از کارکنان این ادارات</a:t>
            </a:r>
          </a:p>
          <a:p>
            <a:pPr algn="just" rtl="1">
              <a:lnSpc>
                <a:spcPct val="150000"/>
              </a:lnSpc>
              <a:spcAft>
                <a:spcPts val="600"/>
              </a:spcAft>
              <a:defRPr/>
            </a:pPr>
            <a:r>
              <a:rPr lang="fa-IR" sz="1500" b="1" dirty="0">
                <a:solidFill>
                  <a:srgbClr val="002060"/>
                </a:solidFill>
                <a:cs typeface="B Zar" panose="00000400000000000000" pitchFamily="2" charset="-78"/>
              </a:rPr>
              <a:t>  4-</a:t>
            </a:r>
            <a:r>
              <a:rPr lang="ar-SA" sz="1500" b="1" dirty="0">
                <a:solidFill>
                  <a:srgbClr val="002060"/>
                </a:solidFill>
                <a:cs typeface="B Zar" panose="00000400000000000000" pitchFamily="2" charset="-78"/>
              </a:rPr>
              <a:t> </a:t>
            </a:r>
            <a:r>
              <a:rPr lang="fa-IR" sz="1500" b="1" dirty="0">
                <a:solidFill>
                  <a:srgbClr val="002060"/>
                </a:solidFill>
                <a:cs typeface="B Zar" panose="00000400000000000000" pitchFamily="2" charset="-78"/>
              </a:rPr>
              <a:t>برگزاری گرامیداشت روز جهانی داوطلب با حضور  بیش از </a:t>
            </a:r>
            <a:r>
              <a:rPr lang="en-US" sz="1500" b="1" dirty="0">
                <a:solidFill>
                  <a:srgbClr val="002060"/>
                </a:solidFill>
                <a:cs typeface="B Zar" panose="00000400000000000000" pitchFamily="2" charset="-78"/>
              </a:rPr>
              <a:t>400</a:t>
            </a:r>
            <a:r>
              <a:rPr lang="fa-IR" sz="1500" b="1" dirty="0">
                <a:solidFill>
                  <a:srgbClr val="002060"/>
                </a:solidFill>
                <a:cs typeface="B Zar" panose="00000400000000000000" pitchFamily="2" charset="-78"/>
              </a:rPr>
              <a:t> نفر از داوطلبان سلامت محله و تقدیر از داوطلبین  سلامت نمونه</a:t>
            </a:r>
            <a:endParaRPr lang="en-US" sz="1500" b="1" dirty="0">
              <a:solidFill>
                <a:srgbClr val="002060"/>
              </a:solidFill>
              <a:cs typeface="B Zar" panose="00000400000000000000" pitchFamily="2" charset="-78"/>
            </a:endParaRPr>
          </a:p>
          <a:p>
            <a:pPr algn="just" defTabSz="685800" rtl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defRPr/>
            </a:pPr>
            <a:endParaRPr lang="en-US" sz="1500" b="1" dirty="0">
              <a:solidFill>
                <a:srgbClr val="002060"/>
              </a:solidFill>
              <a:latin typeface="Arial"/>
              <a:cs typeface="B Zar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6374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A35DE4-BD2D-12CF-F895-62CBC66DA5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FA273FE3-5C81-23C1-6A73-BC7AC5704A84}"/>
              </a:ext>
            </a:extLst>
          </p:cNvPr>
          <p:cNvSpPr/>
          <p:nvPr/>
        </p:nvSpPr>
        <p:spPr>
          <a:xfrm>
            <a:off x="191812" y="1761203"/>
            <a:ext cx="844877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2400" b="1" dirty="0">
                <a:solidFill>
                  <a:srgbClr val="002060"/>
                </a:solidFill>
                <a:latin typeface="Arial"/>
                <a:cs typeface="B Zar" panose="00000400000000000000" pitchFamily="2" charset="-78"/>
              </a:rPr>
              <a:t>انجام نیازسنجی سلامت جامعه </a:t>
            </a:r>
            <a:endParaRPr lang="en-US" u="sng" dirty="0">
              <a:solidFill>
                <a:srgbClr val="002060"/>
              </a:solidFill>
              <a:latin typeface="Arial" panose="020B0604020202020204" pitchFamily="34" charset="0"/>
              <a:cs typeface="B Titr" panose="00000700000000000000" pitchFamily="2" charset="-78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FDCBE2A-54D7-1F4B-EA1D-EDF47E1900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180" y="3158487"/>
            <a:ext cx="1688837" cy="154624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25DD863-D3C9-D018-DE72-BA816A048C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6540" y="3158487"/>
            <a:ext cx="1747098" cy="154624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5D0B3F2-93E2-33C5-22D6-E50D9471235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3160" y="3139533"/>
            <a:ext cx="1695540" cy="154624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3" name="Content Placeholder 3">
            <a:extLst>
              <a:ext uri="{FF2B5EF4-FFF2-40B4-BE49-F238E27FC236}">
                <a16:creationId xmlns:a16="http://schemas.microsoft.com/office/drawing/2014/main" id="{DE180D15-412C-6E03-0D89-36400500ACB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8224" y="3139533"/>
            <a:ext cx="1747097" cy="154624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ADB781F-8F11-0421-E21E-ADD84F8A045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843" y="3139533"/>
            <a:ext cx="1490977" cy="154624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987840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2778" y="1825625"/>
            <a:ext cx="6538444" cy="4351338"/>
          </a:xfrm>
        </p:spPr>
      </p:pic>
      <p:sp>
        <p:nvSpPr>
          <p:cNvPr id="7" name="Rectangle 6"/>
          <p:cNvSpPr/>
          <p:nvPr/>
        </p:nvSpPr>
        <p:spPr>
          <a:xfrm>
            <a:off x="1088613" y="664970"/>
            <a:ext cx="69667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800">
              <a:defRPr/>
            </a:pPr>
            <a:r>
              <a:rPr lang="fa-IR" b="1" dirty="0">
                <a:solidFill>
                  <a:srgbClr val="002060"/>
                </a:solidFill>
                <a:latin typeface="Arial"/>
                <a:cs typeface="B Zar" panose="00000400000000000000" pitchFamily="2" charset="-78"/>
              </a:rPr>
              <a:t>برگزاری همایش داوطلبان و سفیران سلامت </a:t>
            </a:r>
            <a:endParaRPr lang="en-US" b="1" dirty="0">
              <a:solidFill>
                <a:srgbClr val="002060"/>
              </a:solidFill>
              <a:latin typeface="Arial"/>
              <a:cs typeface="B Zar" panose="00000400000000000000" pitchFamily="2" charset="-78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646" y="2230078"/>
            <a:ext cx="4710964" cy="275754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8027" y="2223642"/>
            <a:ext cx="4145973" cy="2763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1484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F2CC2CE1-EF93-47E4-8DE7-6F75B3C293A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38755837"/>
              </p:ext>
            </p:extLst>
          </p:nvPr>
        </p:nvGraphicFramePr>
        <p:xfrm>
          <a:off x="486697" y="331839"/>
          <a:ext cx="8035720" cy="5591480"/>
        </p:xfrm>
        <a:graphic>
          <a:graphicData uri="http://schemas.openxmlformats.org/drawingml/2006/table">
            <a:tbl>
              <a:tblPr rtl="1">
                <a:tableStyleId>{69CF1AB2-1976-4502-BF36-3FF5EA218861}</a:tableStyleId>
              </a:tblPr>
              <a:tblGrid>
                <a:gridCol w="640633">
                  <a:extLst>
                    <a:ext uri="{9D8B030D-6E8A-4147-A177-3AD203B41FA5}">
                      <a16:colId xmlns:a16="http://schemas.microsoft.com/office/drawing/2014/main" val="331842061"/>
                    </a:ext>
                  </a:extLst>
                </a:gridCol>
                <a:gridCol w="6333203">
                  <a:extLst>
                    <a:ext uri="{9D8B030D-6E8A-4147-A177-3AD203B41FA5}">
                      <a16:colId xmlns:a16="http://schemas.microsoft.com/office/drawing/2014/main" val="348562515"/>
                    </a:ext>
                  </a:extLst>
                </a:gridCol>
                <a:gridCol w="1061884">
                  <a:extLst>
                    <a:ext uri="{9D8B030D-6E8A-4147-A177-3AD203B41FA5}">
                      <a16:colId xmlns:a16="http://schemas.microsoft.com/office/drawing/2014/main" val="147505062"/>
                    </a:ext>
                  </a:extLst>
                </a:gridCol>
              </a:tblGrid>
              <a:tr h="565795">
                <a:tc gridSpan="3">
                  <a:txBody>
                    <a:bodyPr/>
                    <a:lstStyle/>
                    <a:p>
                      <a:pPr algn="ctr" rtl="1" fontAlgn="ctr"/>
                      <a:r>
                        <a:rPr lang="fa-IR" sz="1600" b="1" u="none" strike="noStrike" dirty="0">
                          <a:effectLst/>
                          <a:cs typeface="B Mitra" panose="00000400000000000000" pitchFamily="2" charset="-78"/>
                        </a:rPr>
                        <a:t>گزارش فعالیت گروه توسعه شبکه </a:t>
                      </a:r>
                      <a:endParaRPr lang="fa-IR" sz="1600" b="1" i="0" u="none" strike="noStrike" dirty="0">
                        <a:solidFill>
                          <a:srgbClr val="000000"/>
                        </a:solidFill>
                        <a:effectLst/>
                        <a:latin typeface="B Titr" panose="000007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03533250"/>
                  </a:ext>
                </a:extLst>
              </a:tr>
              <a:tr h="359490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600" b="1" u="none" strike="noStrike" dirty="0">
                          <a:effectLst/>
                          <a:cs typeface="B Mitra" panose="00000400000000000000" pitchFamily="2" charset="-78"/>
                        </a:rPr>
                        <a:t>ردیف</a:t>
                      </a:r>
                      <a:endParaRPr lang="fa-IR" sz="1600" b="1" i="0" u="none" strike="noStrike" dirty="0">
                        <a:solidFill>
                          <a:srgbClr val="000000"/>
                        </a:solidFill>
                        <a:effectLst/>
                        <a:latin typeface="B Titr" panose="000007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600" b="1" u="none" strike="noStrike" dirty="0">
                          <a:effectLst/>
                          <a:cs typeface="B Mitra" panose="00000400000000000000" pitchFamily="2" charset="-78"/>
                        </a:rPr>
                        <a:t>نوع فعالیت </a:t>
                      </a:r>
                      <a:endParaRPr lang="fa-IR" sz="1600" b="1" i="0" u="none" strike="noStrike" dirty="0">
                        <a:solidFill>
                          <a:srgbClr val="000000"/>
                        </a:solidFill>
                        <a:effectLst/>
                        <a:latin typeface="B Titr" panose="000007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600" b="1" u="none" strike="noStrike">
                          <a:effectLst/>
                          <a:cs typeface="B Mitra" panose="00000400000000000000" pitchFamily="2" charset="-78"/>
                        </a:rPr>
                        <a:t>تعداد</a:t>
                      </a:r>
                      <a:endParaRPr lang="fa-IR" sz="1600" b="1" i="0" u="none" strike="noStrike">
                        <a:solidFill>
                          <a:srgbClr val="000000"/>
                        </a:solidFill>
                        <a:effectLst/>
                        <a:latin typeface="B Titr" panose="000007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66775881"/>
                  </a:ext>
                </a:extLst>
              </a:tr>
              <a:tr h="299576"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600" b="1" u="none" strike="noStrike">
                          <a:effectLst/>
                          <a:cs typeface="B Mitra" panose="00000400000000000000" pitchFamily="2" charset="-78"/>
                        </a:rPr>
                        <a:t>1</a:t>
                      </a:r>
                      <a:endParaRPr lang="fa-IR" sz="16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fa-IR" sz="1600" b="1" u="none" strike="noStrike" dirty="0">
                          <a:effectLst/>
                          <a:cs typeface="B Mitra" panose="00000400000000000000" pitchFamily="2" charset="-78"/>
                        </a:rPr>
                        <a:t>راه اندازی و تجهیز مرکز خدمات جامع سلامت </a:t>
                      </a:r>
                      <a:endParaRPr lang="fa-IR" sz="16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600" b="1" u="none" strike="noStrike">
                          <a:effectLst/>
                          <a:cs typeface="B Mitra" panose="00000400000000000000" pitchFamily="2" charset="-78"/>
                        </a:rPr>
                        <a:t>3</a:t>
                      </a:r>
                      <a:endParaRPr lang="fa-IR" sz="16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83902659"/>
                  </a:ext>
                </a:extLst>
              </a:tr>
              <a:tr h="299576"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600" b="1" u="none" strike="noStrike">
                          <a:effectLst/>
                          <a:cs typeface="B Mitra" panose="00000400000000000000" pitchFamily="2" charset="-78"/>
                        </a:rPr>
                        <a:t>2</a:t>
                      </a:r>
                      <a:endParaRPr lang="fa-IR" sz="16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fa-IR" sz="1600" b="1" u="none" strike="noStrike" dirty="0">
                          <a:effectLst/>
                          <a:cs typeface="B Mitra" panose="00000400000000000000" pitchFamily="2" charset="-78"/>
                        </a:rPr>
                        <a:t>راه اندازی و تجهیز پایگاه سلامت</a:t>
                      </a:r>
                      <a:endParaRPr lang="fa-IR" sz="16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600" b="1" u="none" strike="noStrike">
                          <a:effectLst/>
                          <a:cs typeface="B Mitra" panose="00000400000000000000" pitchFamily="2" charset="-78"/>
                        </a:rPr>
                        <a:t>2</a:t>
                      </a:r>
                      <a:endParaRPr lang="fa-IR" sz="16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83008379"/>
                  </a:ext>
                </a:extLst>
              </a:tr>
              <a:tr h="299576"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600" b="1" u="none" strike="noStrike" dirty="0">
                          <a:effectLst/>
                          <a:cs typeface="B Mitra" panose="00000400000000000000" pitchFamily="2" charset="-78"/>
                        </a:rPr>
                        <a:t>3</a:t>
                      </a:r>
                      <a:endParaRPr lang="fa-IR" sz="16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fa-IR" sz="1600" b="1" u="none" strike="noStrike" dirty="0">
                          <a:effectLst/>
                          <a:cs typeface="B Mitra" panose="00000400000000000000" pitchFamily="2" charset="-78"/>
                        </a:rPr>
                        <a:t>راه اندازی و تجهیز خانه بهداشت</a:t>
                      </a:r>
                      <a:endParaRPr lang="fa-IR" sz="16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600" b="1" u="none" strike="noStrike">
                          <a:effectLst/>
                          <a:cs typeface="B Mitra" panose="00000400000000000000" pitchFamily="2" charset="-78"/>
                        </a:rPr>
                        <a:t>7</a:t>
                      </a:r>
                      <a:endParaRPr lang="fa-IR" sz="16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673164072"/>
                  </a:ext>
                </a:extLst>
              </a:tr>
              <a:tr h="299576"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600" b="1" u="none" strike="noStrike">
                          <a:effectLst/>
                          <a:cs typeface="B Mitra" panose="00000400000000000000" pitchFamily="2" charset="-78"/>
                        </a:rPr>
                        <a:t>4</a:t>
                      </a:r>
                      <a:endParaRPr lang="fa-IR" sz="16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fa-IR" sz="1600" b="1" u="none" strike="noStrike">
                          <a:effectLst/>
                          <a:cs typeface="B Mitra" panose="00000400000000000000" pitchFamily="2" charset="-78"/>
                        </a:rPr>
                        <a:t>راه اندازی و تجهیز پانسیون</a:t>
                      </a:r>
                      <a:endParaRPr lang="fa-IR" sz="16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600" b="1" u="none" strike="noStrike">
                          <a:effectLst/>
                          <a:cs typeface="B Mitra" panose="00000400000000000000" pitchFamily="2" charset="-78"/>
                        </a:rPr>
                        <a:t>9</a:t>
                      </a:r>
                      <a:endParaRPr lang="fa-IR" sz="16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934047519"/>
                  </a:ext>
                </a:extLst>
              </a:tr>
              <a:tr h="299576"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600" b="1" u="none" strike="noStrike">
                          <a:effectLst/>
                          <a:cs typeface="B Mitra" panose="00000400000000000000" pitchFamily="2" charset="-78"/>
                        </a:rPr>
                        <a:t>5</a:t>
                      </a:r>
                      <a:endParaRPr lang="fa-IR" sz="16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fa-IR" sz="1600" b="1" u="none" strike="noStrike" dirty="0">
                          <a:effectLst/>
                          <a:cs typeface="B Mitra" panose="00000400000000000000" pitchFamily="2" charset="-78"/>
                        </a:rPr>
                        <a:t>راه اندازی و تجهیز آموزشگاه بهورزی</a:t>
                      </a:r>
                      <a:endParaRPr lang="fa-IR" sz="16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600" b="1" u="none" strike="noStrike">
                          <a:effectLst/>
                          <a:cs typeface="B Mitra" panose="00000400000000000000" pitchFamily="2" charset="-78"/>
                        </a:rPr>
                        <a:t>2</a:t>
                      </a:r>
                      <a:endParaRPr lang="fa-IR" sz="16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532671610"/>
                  </a:ext>
                </a:extLst>
              </a:tr>
              <a:tr h="299576"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600" b="1" u="none" strike="noStrike">
                          <a:effectLst/>
                          <a:cs typeface="B Mitra" panose="00000400000000000000" pitchFamily="2" charset="-78"/>
                        </a:rPr>
                        <a:t>6</a:t>
                      </a:r>
                      <a:endParaRPr lang="fa-IR" sz="16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fa-IR" sz="1600" b="1" u="none" strike="noStrike">
                          <a:effectLst/>
                          <a:cs typeface="B Mitra" panose="00000400000000000000" pitchFamily="2" charset="-78"/>
                        </a:rPr>
                        <a:t>آغار عملیات احداث واحد بهداشتی و درمانی (100 درصد مشارکت خیرین)</a:t>
                      </a:r>
                      <a:endParaRPr lang="fa-IR" sz="16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600" b="1" u="none" strike="noStrike">
                          <a:effectLst/>
                          <a:cs typeface="B Mitra" panose="00000400000000000000" pitchFamily="2" charset="-78"/>
                        </a:rPr>
                        <a:t>10</a:t>
                      </a:r>
                      <a:endParaRPr lang="fa-IR" sz="16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587579006"/>
                  </a:ext>
                </a:extLst>
              </a:tr>
              <a:tr h="299576"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600" b="1" u="none" strike="noStrike">
                          <a:effectLst/>
                          <a:cs typeface="B Mitra" panose="00000400000000000000" pitchFamily="2" charset="-78"/>
                        </a:rPr>
                        <a:t>7</a:t>
                      </a:r>
                      <a:endParaRPr lang="fa-IR" sz="16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fa-IR" sz="1600" b="1" u="none" strike="noStrike" dirty="0">
                          <a:effectLst/>
                          <a:cs typeface="B Mitra" panose="00000400000000000000" pitchFamily="2" charset="-78"/>
                        </a:rPr>
                        <a:t>احداث واحد بهداشتی و درمانی( مشارکت خیرین)</a:t>
                      </a:r>
                      <a:endParaRPr lang="fa-IR" sz="16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600" b="1" u="none" strike="noStrike">
                          <a:effectLst/>
                          <a:cs typeface="B Mitra" panose="00000400000000000000" pitchFamily="2" charset="-78"/>
                        </a:rPr>
                        <a:t>5</a:t>
                      </a:r>
                      <a:endParaRPr lang="fa-IR" sz="16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168085045"/>
                  </a:ext>
                </a:extLst>
              </a:tr>
              <a:tr h="299576"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600" b="1" u="none" strike="noStrike" dirty="0">
                          <a:effectLst/>
                          <a:cs typeface="B Mitra" panose="00000400000000000000" pitchFamily="2" charset="-78"/>
                        </a:rPr>
                        <a:t>8</a:t>
                      </a:r>
                      <a:endParaRPr lang="fa-IR" sz="16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fa-IR" sz="1600" b="1" u="none" strike="noStrike" dirty="0">
                          <a:effectLst/>
                          <a:cs typeface="B Mitra" panose="00000400000000000000" pitchFamily="2" charset="-78"/>
                        </a:rPr>
                        <a:t>راه اندازی و تجهیز اتاق آمادگی زایمان </a:t>
                      </a:r>
                      <a:endParaRPr lang="fa-IR" sz="16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600" b="1" u="none" strike="noStrike">
                          <a:effectLst/>
                          <a:cs typeface="B Mitra" panose="00000400000000000000" pitchFamily="2" charset="-78"/>
                        </a:rPr>
                        <a:t>16</a:t>
                      </a:r>
                      <a:endParaRPr lang="fa-IR" sz="16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98628729"/>
                  </a:ext>
                </a:extLst>
              </a:tr>
              <a:tr h="299576"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600" b="1" u="none" strike="noStrike">
                          <a:effectLst/>
                          <a:cs typeface="B Mitra" panose="00000400000000000000" pitchFamily="2" charset="-78"/>
                        </a:rPr>
                        <a:t>9</a:t>
                      </a:r>
                      <a:endParaRPr lang="fa-IR" sz="16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fa-IR" sz="1600" b="1" u="none" strike="noStrike" dirty="0">
                          <a:effectLst/>
                          <a:cs typeface="B Mitra" panose="00000400000000000000" pitchFamily="2" charset="-78"/>
                        </a:rPr>
                        <a:t>راه اندازی و تجهیز مرکز مشاوره و مراقبت بیماری های رفتاری</a:t>
                      </a:r>
                      <a:endParaRPr lang="fa-IR" sz="16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600" b="1" u="none" strike="noStrike">
                          <a:effectLst/>
                          <a:cs typeface="B Mitra" panose="00000400000000000000" pitchFamily="2" charset="-78"/>
                        </a:rPr>
                        <a:t>2</a:t>
                      </a:r>
                      <a:endParaRPr lang="fa-IR" sz="16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061688548"/>
                  </a:ext>
                </a:extLst>
              </a:tr>
              <a:tr h="299576"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600" b="1" u="none" strike="noStrike">
                          <a:effectLst/>
                          <a:cs typeface="B Mitra" panose="00000400000000000000" pitchFamily="2" charset="-78"/>
                        </a:rPr>
                        <a:t>10</a:t>
                      </a:r>
                      <a:endParaRPr lang="fa-IR" sz="16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fa-IR" sz="1600" b="1" u="none" strike="noStrike" dirty="0">
                          <a:effectLst/>
                          <a:cs typeface="B Mitra" panose="00000400000000000000" pitchFamily="2" charset="-78"/>
                        </a:rPr>
                        <a:t>راه اندازی مرکز خدمات جامع سلامت شبانه روزی و با بیتوته</a:t>
                      </a:r>
                      <a:endParaRPr lang="fa-IR" sz="16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600" b="1" u="none" strike="noStrike">
                          <a:effectLst/>
                          <a:cs typeface="B Mitra" panose="00000400000000000000" pitchFamily="2" charset="-78"/>
                        </a:rPr>
                        <a:t>3</a:t>
                      </a:r>
                      <a:endParaRPr lang="fa-IR" sz="16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969436734"/>
                  </a:ext>
                </a:extLst>
              </a:tr>
              <a:tr h="299576"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600" b="1" u="none" strike="noStrike" dirty="0">
                          <a:effectLst/>
                          <a:cs typeface="B Mitra" panose="00000400000000000000" pitchFamily="2" charset="-78"/>
                        </a:rPr>
                        <a:t>11</a:t>
                      </a:r>
                      <a:endParaRPr lang="fa-IR" sz="16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fa-IR" sz="1600" b="1" u="none" strike="noStrike" dirty="0">
                          <a:effectLst/>
                          <a:cs typeface="B Mitra" panose="00000400000000000000" pitchFamily="2" charset="-78"/>
                        </a:rPr>
                        <a:t>راه اندازی و تجهیز واحد مراقبت و پیشگیری هاری</a:t>
                      </a:r>
                      <a:endParaRPr lang="fa-IR" sz="16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600" b="1" u="none" strike="noStrike">
                          <a:effectLst/>
                          <a:cs typeface="B Mitra" panose="00000400000000000000" pitchFamily="2" charset="-78"/>
                        </a:rPr>
                        <a:t>2</a:t>
                      </a:r>
                      <a:endParaRPr lang="fa-IR" sz="16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634462012"/>
                  </a:ext>
                </a:extLst>
              </a:tr>
              <a:tr h="472131"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600" b="1" u="none" strike="noStrike" dirty="0">
                          <a:effectLst/>
                          <a:cs typeface="B Mitra" panose="00000400000000000000" pitchFamily="2" charset="-78"/>
                        </a:rPr>
                        <a:t>12</a:t>
                      </a:r>
                      <a:endParaRPr lang="fa-IR" sz="16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fa-IR" sz="1600" b="1" u="none" strike="noStrike" dirty="0">
                          <a:effectLst/>
                          <a:cs typeface="B Mitra" panose="00000400000000000000" pitchFamily="2" charset="-78"/>
                        </a:rPr>
                        <a:t>راه اندازی و تجهیز واحد ازدواج، باروری سالم و فرزند آوری (مرکز مشاوره ازدواج)</a:t>
                      </a:r>
                      <a:endParaRPr lang="fa-IR" sz="16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600" b="1" u="none" strike="noStrike">
                          <a:effectLst/>
                          <a:cs typeface="B Mitra" panose="00000400000000000000" pitchFamily="2" charset="-78"/>
                        </a:rPr>
                        <a:t>2</a:t>
                      </a:r>
                      <a:endParaRPr lang="fa-IR" sz="16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283956008"/>
                  </a:ext>
                </a:extLst>
              </a:tr>
              <a:tr h="299576"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600" b="1" u="none" strike="noStrike" dirty="0">
                          <a:effectLst/>
                          <a:cs typeface="B Mitra" panose="00000400000000000000" pitchFamily="2" charset="-78"/>
                        </a:rPr>
                        <a:t>13</a:t>
                      </a:r>
                      <a:endParaRPr lang="fa-IR" sz="16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fa-IR" sz="1600" b="1" u="none" strike="noStrike" dirty="0">
                          <a:effectLst/>
                          <a:cs typeface="B Mitra" panose="00000400000000000000" pitchFamily="2" charset="-78"/>
                        </a:rPr>
                        <a:t>راه اندازی و تجهیز واحد زنجیره سرد</a:t>
                      </a:r>
                      <a:endParaRPr lang="fa-IR" sz="16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6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Mitra" panose="00000400000000000000" pitchFamily="2" charset="-78"/>
                        </a:rPr>
                        <a:t>3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811763430"/>
                  </a:ext>
                </a:extLst>
              </a:tr>
              <a:tr h="299576"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Mitra" panose="00000400000000000000" pitchFamily="2" charset="-78"/>
                        </a:rPr>
                        <a:t>14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fa-IR" sz="16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Mitra" panose="00000400000000000000" pitchFamily="2" charset="-78"/>
                        </a:rPr>
                        <a:t>شروع به تحصیل دانشجویان بهورزی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6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Mitra" panose="00000400000000000000" pitchFamily="2" charset="-78"/>
                        </a:rPr>
                        <a:t>69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841857648"/>
                  </a:ext>
                </a:extLst>
              </a:tr>
              <a:tr h="299576"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6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Mitra" panose="00000400000000000000" pitchFamily="2" charset="-78"/>
                        </a:rPr>
                        <a:t>15</a:t>
                      </a:r>
                      <a:endParaRPr lang="fa-IR" sz="16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fa-IR" sz="16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Mitra" panose="00000400000000000000" pitchFamily="2" charset="-78"/>
                        </a:rPr>
                        <a:t>فارغ التحصیل دانشجویان بهورزی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6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Mitra" panose="00000400000000000000" pitchFamily="2" charset="-78"/>
                        </a:rPr>
                        <a:t>15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484221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36671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CCE2AD-A918-45CA-8012-4CCA9CEFAEE6}"/>
              </a:ext>
            </a:extLst>
          </p:cNvPr>
          <p:cNvSpPr txBox="1">
            <a:spLocks/>
          </p:cNvSpPr>
          <p:nvPr/>
        </p:nvSpPr>
        <p:spPr>
          <a:xfrm>
            <a:off x="1178716" y="474019"/>
            <a:ext cx="6786568" cy="523392"/>
          </a:xfrm>
          <a:prstGeom prst="rect">
            <a:avLst/>
          </a:prstGeom>
        </p:spPr>
        <p:txBody>
          <a:bodyPr>
            <a:noAutofit/>
          </a:bodyPr>
          <a:lstStyle>
            <a:lvl1pPr algn="ctr" rtl="1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1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cs typeface="B Titr" pitchFamily="2" charset="-78"/>
              </a:defRPr>
            </a:lvl2pPr>
            <a:lvl3pPr algn="ctr" rtl="1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cs typeface="B Titr" pitchFamily="2" charset="-78"/>
              </a:defRPr>
            </a:lvl3pPr>
            <a:lvl4pPr algn="ctr" rtl="1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cs typeface="B Titr" pitchFamily="2" charset="-78"/>
              </a:defRPr>
            </a:lvl4pPr>
            <a:lvl5pPr algn="ctr" rtl="1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cs typeface="B Titr" pitchFamily="2" charset="-78"/>
              </a:defRPr>
            </a:lvl5pPr>
            <a:lvl6pPr marL="457200" algn="ctr" rtl="1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cs typeface="B Titr" pitchFamily="2" charset="-78"/>
              </a:defRPr>
            </a:lvl6pPr>
            <a:lvl7pPr marL="914400" algn="ctr" rtl="1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cs typeface="B Titr" pitchFamily="2" charset="-78"/>
              </a:defRPr>
            </a:lvl7pPr>
            <a:lvl8pPr marL="1371600" algn="ctr" rtl="1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cs typeface="B Titr" pitchFamily="2" charset="-78"/>
              </a:defRPr>
            </a:lvl8pPr>
            <a:lvl9pPr marL="1828800" algn="ctr" rtl="1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cs typeface="B Titr" pitchFamily="2" charset="-78"/>
              </a:defRPr>
            </a:lvl9pPr>
          </a:lstStyle>
          <a:p>
            <a:pPr defTabSz="342900">
              <a:defRPr/>
            </a:pPr>
            <a:r>
              <a:rPr lang="fa-IR" sz="1800" kern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X Badr" panose="02000400000000000000" pitchFamily="2" charset="-78"/>
                <a:cs typeface="B Titr"/>
              </a:rPr>
              <a:t>بازرسی و نظارت در حیطه سلامت  کار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31E570FE-4A85-4CA9-A2F5-E55CDD487A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8366765"/>
              </p:ext>
            </p:extLst>
          </p:nvPr>
        </p:nvGraphicFramePr>
        <p:xfrm>
          <a:off x="398206" y="997411"/>
          <a:ext cx="8185355" cy="55213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81160">
                  <a:extLst>
                    <a:ext uri="{9D8B030D-6E8A-4147-A177-3AD203B41FA5}">
                      <a16:colId xmlns:a16="http://schemas.microsoft.com/office/drawing/2014/main" val="739288684"/>
                    </a:ext>
                  </a:extLst>
                </a:gridCol>
                <a:gridCol w="6704195">
                  <a:extLst>
                    <a:ext uri="{9D8B030D-6E8A-4147-A177-3AD203B41FA5}">
                      <a16:colId xmlns:a16="http://schemas.microsoft.com/office/drawing/2014/main" val="3844265777"/>
                    </a:ext>
                  </a:extLst>
                </a:gridCol>
              </a:tblGrid>
              <a:tr h="52867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rtl="1">
                        <a:lnSpc>
                          <a:spcPct val="150000"/>
                        </a:lnSpc>
                      </a:pPr>
                      <a:r>
                        <a:rPr lang="fa-IR" sz="1400" dirty="0">
                          <a:solidFill>
                            <a:srgbClr val="002060"/>
                          </a:solidFill>
                          <a:cs typeface="B Mitra" panose="00000400000000000000" pitchFamily="2" charset="-78"/>
                        </a:rPr>
                        <a:t>مقدار شاخص</a:t>
                      </a:r>
                      <a:endParaRPr lang="en-US" sz="1400" dirty="0">
                        <a:solidFill>
                          <a:srgbClr val="002060"/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</a:pPr>
                      <a:r>
                        <a:rPr lang="fa-IR" sz="1400" dirty="0">
                          <a:solidFill>
                            <a:srgbClr val="002060"/>
                          </a:solidFill>
                          <a:cs typeface="B Mitra" panose="00000400000000000000" pitchFamily="2" charset="-78"/>
                        </a:rPr>
                        <a:t>شاخص</a:t>
                      </a:r>
                      <a:endParaRPr lang="en-US" sz="1400" dirty="0">
                        <a:solidFill>
                          <a:srgbClr val="002060"/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1099354758"/>
                  </a:ext>
                </a:extLst>
              </a:tr>
              <a:tr h="69114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rtl="1">
                        <a:lnSpc>
                          <a:spcPct val="150000"/>
                        </a:lnSpc>
                      </a:pPr>
                      <a:r>
                        <a:rPr lang="fa-IR" sz="1400" b="1" dirty="0">
                          <a:solidFill>
                            <a:srgbClr val="002060"/>
                          </a:solidFill>
                          <a:cs typeface="B Mitra" panose="00000400000000000000" pitchFamily="2" charset="-78"/>
                        </a:rPr>
                        <a:t>24 شرکت</a:t>
                      </a:r>
                      <a:endParaRPr lang="en-US" sz="1400" b="1" dirty="0">
                        <a:solidFill>
                          <a:srgbClr val="002060"/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</a:pPr>
                      <a:r>
                        <a:rPr lang="fa-IR" sz="1400" b="1" dirty="0">
                          <a:solidFill>
                            <a:srgbClr val="002060"/>
                          </a:solidFill>
                          <a:cs typeface="B Mitra" panose="00000400000000000000" pitchFamily="2" charset="-78"/>
                        </a:rPr>
                        <a:t>نظارت بر شرکت های فنی مهندسی بهداشت حرفه ای</a:t>
                      </a:r>
                    </a:p>
                    <a:p>
                      <a:pPr algn="ctr" rtl="1">
                        <a:lnSpc>
                          <a:spcPct val="150000"/>
                        </a:lnSpc>
                      </a:pPr>
                      <a:r>
                        <a:rPr lang="fa-IR" sz="1400" b="1" dirty="0">
                          <a:solidFill>
                            <a:srgbClr val="C00000"/>
                          </a:solidFill>
                          <a:cs typeface="B Mitra" panose="00000400000000000000" pitchFamily="2" charset="-78"/>
                        </a:rPr>
                        <a:t> (مقدار شاخص در کشور دارای جایگاه اول می باشد )</a:t>
                      </a:r>
                      <a:endParaRPr lang="en-US" sz="1400" b="1" dirty="0">
                        <a:solidFill>
                          <a:srgbClr val="C00000"/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2347162910"/>
                  </a:ext>
                </a:extLst>
              </a:tr>
              <a:tr h="49304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rtl="1">
                        <a:lnSpc>
                          <a:spcPct val="150000"/>
                        </a:lnSpc>
                      </a:pPr>
                      <a:r>
                        <a:rPr lang="fa-IR" sz="1400" b="1" dirty="0">
                          <a:solidFill>
                            <a:srgbClr val="002060"/>
                          </a:solidFill>
                          <a:cs typeface="B Mitra" panose="00000400000000000000" pitchFamily="2" charset="-78"/>
                        </a:rPr>
                        <a:t>46مرکز طب کار</a:t>
                      </a:r>
                      <a:endParaRPr lang="en-US" sz="1400" b="1" dirty="0">
                        <a:solidFill>
                          <a:srgbClr val="002060"/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</a:pPr>
                      <a:r>
                        <a:rPr lang="fa-IR" sz="1400" b="1" dirty="0">
                          <a:solidFill>
                            <a:srgbClr val="002060"/>
                          </a:solidFill>
                          <a:cs typeface="B Mitra" panose="00000400000000000000" pitchFamily="2" charset="-78"/>
                        </a:rPr>
                        <a:t>نظارت بر بیش از28 مرکز تخصصی طب کار و 18 مطب پزشک دوره دیده طب کار در استان </a:t>
                      </a:r>
                      <a:endParaRPr lang="en-US" sz="1400" b="1" dirty="0">
                        <a:solidFill>
                          <a:srgbClr val="002060"/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2180479185"/>
                  </a:ext>
                </a:extLst>
              </a:tr>
              <a:tr h="46522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rtl="1">
                        <a:lnSpc>
                          <a:spcPct val="150000"/>
                        </a:lnSpc>
                      </a:pPr>
                      <a:r>
                        <a:rPr lang="fa-IR" sz="1400" b="1" dirty="0">
                          <a:solidFill>
                            <a:srgbClr val="002060"/>
                          </a:solidFill>
                          <a:cs typeface="B Mitra" panose="00000400000000000000" pitchFamily="2" charset="-78"/>
                        </a:rPr>
                        <a:t>69667</a:t>
                      </a:r>
                      <a:endParaRPr lang="en-US" sz="1400" b="1" dirty="0">
                        <a:solidFill>
                          <a:srgbClr val="002060"/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</a:pPr>
                      <a:r>
                        <a:rPr lang="fa-IR" sz="1400" b="1" dirty="0">
                          <a:solidFill>
                            <a:srgbClr val="002060"/>
                          </a:solidFill>
                          <a:cs typeface="B Mitra" panose="00000400000000000000" pitchFamily="2" charset="-78"/>
                        </a:rPr>
                        <a:t>تعداد بازرسی های اولیه انجام شده توسط بازرسان بهداشت حرفه ای</a:t>
                      </a:r>
                      <a:endParaRPr lang="en-US" sz="1400" b="1" dirty="0">
                        <a:solidFill>
                          <a:srgbClr val="002060"/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747927994"/>
                  </a:ext>
                </a:extLst>
              </a:tr>
              <a:tr h="465224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1" dirty="0">
                          <a:solidFill>
                            <a:srgbClr val="002060"/>
                          </a:solidFill>
                          <a:cs typeface="B Mitra" panose="00000400000000000000" pitchFamily="2" charset="-78"/>
                        </a:rPr>
                        <a:t>58519</a:t>
                      </a:r>
                      <a:endParaRPr lang="en-US" sz="1400" b="1" dirty="0">
                        <a:solidFill>
                          <a:srgbClr val="002060"/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400" b="1">
                          <a:solidFill>
                            <a:srgbClr val="002060"/>
                          </a:solidFill>
                          <a:cs typeface="B Mitra" panose="00000400000000000000" pitchFamily="2" charset="-78"/>
                        </a:rPr>
                        <a:t>تعداد اعلام نواقص بهداشتی صادره به کارگاه ها</a:t>
                      </a:r>
                      <a:endParaRPr lang="fa-IR"/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1717379616"/>
                  </a:ext>
                </a:extLst>
              </a:tr>
              <a:tr h="465224"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</a:pPr>
                      <a:r>
                        <a:rPr lang="fa-IR" sz="1400" b="1" dirty="0">
                          <a:solidFill>
                            <a:srgbClr val="002060"/>
                          </a:solidFill>
                          <a:cs typeface="B Mitra" panose="00000400000000000000" pitchFamily="2" charset="-78"/>
                        </a:rPr>
                        <a:t>15121</a:t>
                      </a:r>
                      <a:endParaRPr lang="en-US" sz="1400" b="1" dirty="0">
                        <a:solidFill>
                          <a:srgbClr val="002060"/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400" b="1">
                          <a:solidFill>
                            <a:srgbClr val="002060"/>
                          </a:solidFill>
                          <a:cs typeface="B Mitra" panose="00000400000000000000" pitchFamily="2" charset="-78"/>
                        </a:rPr>
                        <a:t>تعداد اخطارهای صادر شده به کارگاه ها</a:t>
                      </a:r>
                      <a:endParaRPr lang="fa-IR"/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1389298722"/>
                  </a:ext>
                </a:extLst>
              </a:tr>
              <a:tr h="465224"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</a:pPr>
                      <a:r>
                        <a:rPr lang="fa-IR" sz="1400" b="1" dirty="0">
                          <a:solidFill>
                            <a:srgbClr val="002060"/>
                          </a:solidFill>
                          <a:cs typeface="B Mitra" panose="00000400000000000000" pitchFamily="2" charset="-78"/>
                        </a:rPr>
                        <a:t>238</a:t>
                      </a:r>
                      <a:endParaRPr lang="en-US" sz="1400" b="1" dirty="0">
                        <a:solidFill>
                          <a:srgbClr val="002060"/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400" b="1">
                          <a:solidFill>
                            <a:srgbClr val="002060"/>
                          </a:solidFill>
                          <a:cs typeface="B Mitra" panose="00000400000000000000" pitchFamily="2" charset="-78"/>
                        </a:rPr>
                        <a:t>تعداد معرفی به دادگاه</a:t>
                      </a:r>
                      <a:endParaRPr lang="fa-IR"/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4063416384"/>
                  </a:ext>
                </a:extLst>
              </a:tr>
              <a:tr h="465224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1" dirty="0">
                          <a:solidFill>
                            <a:srgbClr val="002060"/>
                          </a:solidFill>
                          <a:cs typeface="B Mitra" panose="00000400000000000000" pitchFamily="2" charset="-78"/>
                        </a:rPr>
                        <a:t>0</a:t>
                      </a:r>
                      <a:endParaRPr lang="en-US" sz="1400" b="1" dirty="0">
                        <a:solidFill>
                          <a:srgbClr val="002060"/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400" b="1">
                          <a:solidFill>
                            <a:srgbClr val="002060"/>
                          </a:solidFill>
                          <a:cs typeface="B Mitra" panose="00000400000000000000" pitchFamily="2" charset="-78"/>
                        </a:rPr>
                        <a:t> تعداد کارگاه پلمپ شده</a:t>
                      </a:r>
                      <a:endParaRPr lang="fa-IR"/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3811290224"/>
                  </a:ext>
                </a:extLst>
              </a:tr>
              <a:tr h="465224"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</a:pPr>
                      <a:r>
                        <a:rPr lang="fa-IR" sz="1400" b="1" kern="1200" dirty="0">
                          <a:solidFill>
                            <a:srgbClr val="002060"/>
                          </a:solidFill>
                          <a:cs typeface="B Mitra" panose="00000400000000000000" pitchFamily="2" charset="-78"/>
                        </a:rPr>
                        <a:t>4899</a:t>
                      </a:r>
                      <a:endParaRPr lang="en-US" sz="1400" b="1" dirty="0">
                        <a:solidFill>
                          <a:srgbClr val="002060"/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400" b="1" kern="1200">
                          <a:solidFill>
                            <a:srgbClr val="002060"/>
                          </a:solidFill>
                          <a:cs typeface="B Mitra" panose="00000400000000000000" pitchFamily="2" charset="-78"/>
                        </a:rPr>
                        <a:t>تعداد رفع نقص بدون مراجعه به دادگاه</a:t>
                      </a:r>
                      <a:endParaRPr lang="fa-IR"/>
                    </a:p>
                  </a:txBody>
                  <a:tcPr marL="7144" marR="7144" marT="7144" marB="0" anchor="ctr"/>
                </a:tc>
                <a:extLst>
                  <a:ext uri="{0D108BD9-81ED-4DB2-BD59-A6C34878D82A}">
                    <a16:rowId xmlns:a16="http://schemas.microsoft.com/office/drawing/2014/main" val="141971934"/>
                  </a:ext>
                </a:extLst>
              </a:tr>
              <a:tr h="465224"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</a:pPr>
                      <a:r>
                        <a:rPr lang="fa-IR" sz="1400" b="1" u="none" strike="noStrike" dirty="0">
                          <a:solidFill>
                            <a:srgbClr val="002060"/>
                          </a:solidFill>
                          <a:effectLst/>
                          <a:cs typeface="B Mitra" panose="00000400000000000000" pitchFamily="2" charset="-78"/>
                        </a:rPr>
                        <a:t>15654</a:t>
                      </a:r>
                      <a:endParaRPr lang="en-US" sz="1400" b="1" dirty="0">
                        <a:solidFill>
                          <a:srgbClr val="002060"/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400" b="1" u="none" strike="noStrike" dirty="0">
                          <a:solidFill>
                            <a:srgbClr val="002060"/>
                          </a:solidFill>
                          <a:effectLst/>
                          <a:cs typeface="B Mitra" panose="00000400000000000000" pitchFamily="2" charset="-78"/>
                        </a:rPr>
                        <a:t>بررسی درخواست مشاغل سخت و زیان آور در کمیته های  بدوی و تجدید نظر استان </a:t>
                      </a:r>
                      <a:endParaRPr lang="fa-IR" dirty="0"/>
                    </a:p>
                  </a:txBody>
                  <a:tcPr marL="7144" marR="7144" marT="7144" marB="0" anchor="ctr"/>
                </a:tc>
                <a:extLst>
                  <a:ext uri="{0D108BD9-81ED-4DB2-BD59-A6C34878D82A}">
                    <a16:rowId xmlns:a16="http://schemas.microsoft.com/office/drawing/2014/main" val="871406632"/>
                  </a:ext>
                </a:extLst>
              </a:tr>
              <a:tr h="551937">
                <a:tc gridSpan="2">
                  <a:txBody>
                    <a:bodyPr/>
                    <a:lstStyle/>
                    <a:p>
                      <a:pPr marL="0" marR="0" lvl="0" indent="0" algn="r" defTabSz="914400" rtl="1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1" dirty="0">
                          <a:solidFill>
                            <a:srgbClr val="002060"/>
                          </a:solidFill>
                          <a:cs typeface="B Mitra" panose="00000400000000000000" pitchFamily="2" charset="-78"/>
                        </a:rPr>
                        <a:t>نظارت بر فعالیت بیش از 1300 کارشناس بهداشت حرفه ای در صنایع تحت پوشش در استان، در راستای انجام 29 شرح وظیفه وزرات بهداشت در بهداشت حرفه ای </a:t>
                      </a:r>
                    </a:p>
                  </a:txBody>
                  <a:tcPr marL="68580" marR="68580" marT="34290" marB="34290" anchor="ctr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777363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34206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98A3DF-5BB3-4552-86AC-C40977C96F56}"/>
              </a:ext>
            </a:extLst>
          </p:cNvPr>
          <p:cNvSpPr txBox="1">
            <a:spLocks/>
          </p:cNvSpPr>
          <p:nvPr/>
        </p:nvSpPr>
        <p:spPr>
          <a:xfrm>
            <a:off x="1919804" y="798229"/>
            <a:ext cx="5623709" cy="52774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 fontAlgn="auto">
              <a:spcAft>
                <a:spcPts val="0"/>
              </a:spcAft>
            </a:pPr>
            <a:r>
              <a:rPr lang="fa-IR" sz="1800" kern="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cs typeface="B Titr" panose="00000700000000000000" pitchFamily="2" charset="-78"/>
              </a:rPr>
              <a:t>تهیه برچسب </a:t>
            </a:r>
            <a:r>
              <a:rPr lang="en-US" sz="1800" kern="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cs typeface="B Titr" panose="00000700000000000000" pitchFamily="2" charset="-78"/>
              </a:rPr>
              <a:t>GHS</a:t>
            </a:r>
            <a:r>
              <a:rPr lang="fa-IR" sz="1800" kern="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cs typeface="B Titr" panose="00000700000000000000" pitchFamily="2" charset="-78"/>
              </a:rPr>
              <a:t> توسط شرکت نفت سپاهان</a:t>
            </a:r>
            <a:endParaRPr lang="en-US" sz="1800" kern="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cs typeface="B Titr" panose="000007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CCA122-3FBF-4CDB-B3B8-B7C57E84F5E8}"/>
              </a:ext>
            </a:extLst>
          </p:cNvPr>
          <p:cNvSpPr txBox="1">
            <a:spLocks/>
          </p:cNvSpPr>
          <p:nvPr/>
        </p:nvSpPr>
        <p:spPr>
          <a:xfrm>
            <a:off x="4572000" y="2066821"/>
            <a:ext cx="4239185" cy="3729080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rtl="1" fontAlgn="auto">
              <a:spcAft>
                <a:spcPts val="0"/>
              </a:spcAft>
              <a:buNone/>
            </a:pPr>
            <a:r>
              <a:rPr lang="fa-IR" sz="1800" b="1" dirty="0">
                <a:solidFill>
                  <a:srgbClr val="002060"/>
                </a:solidFill>
                <a:cs typeface="B Nazanin" panose="00000400000000000000" pitchFamily="2" charset="-78"/>
              </a:rPr>
              <a:t>این شرکت از صنایع شیمیایی شهرستان شاهین شهر و میمه که محصول تولیدی آن روغن موتور خودرو است در سال 1403 نسبت به تهیه بر چسب </a:t>
            </a:r>
            <a:r>
              <a:rPr lang="en-US" sz="1800" b="1" dirty="0">
                <a:solidFill>
                  <a:srgbClr val="002060"/>
                </a:solidFill>
                <a:cs typeface="B Nazanin" panose="00000400000000000000" pitchFamily="2" charset="-78"/>
              </a:rPr>
              <a:t>GHS</a:t>
            </a:r>
            <a:r>
              <a:rPr lang="fa-IR" sz="1800" b="1" dirty="0">
                <a:solidFill>
                  <a:srgbClr val="002060"/>
                </a:solidFill>
                <a:cs typeface="B Nazanin" panose="00000400000000000000" pitchFamily="2" charset="-78"/>
              </a:rPr>
              <a:t> اقدام و ان را بر روی محصولات تولیدی خود الصاق نمود.</a:t>
            </a:r>
          </a:p>
          <a:p>
            <a:pPr marL="0" indent="0" algn="just" rtl="1" fontAlgn="auto">
              <a:spcAft>
                <a:spcPts val="0"/>
              </a:spcAft>
              <a:buNone/>
            </a:pPr>
            <a:r>
              <a:rPr lang="fa-IR" sz="1800" b="1" dirty="0">
                <a:solidFill>
                  <a:srgbClr val="002060"/>
                </a:solidFill>
                <a:cs typeface="B Nazanin" panose="00000400000000000000" pitchFamily="2" charset="-78"/>
              </a:rPr>
              <a:t>برچسب </a:t>
            </a:r>
            <a:r>
              <a:rPr lang="en-US" sz="1800" b="1" dirty="0">
                <a:solidFill>
                  <a:srgbClr val="002060"/>
                </a:solidFill>
                <a:cs typeface="B Nazanin" panose="00000400000000000000" pitchFamily="2" charset="-78"/>
              </a:rPr>
              <a:t>GHS</a:t>
            </a:r>
            <a:r>
              <a:rPr lang="fa-IR" sz="1800" b="1" dirty="0">
                <a:solidFill>
                  <a:srgbClr val="002060"/>
                </a:solidFill>
                <a:cs typeface="B Nazanin" panose="00000400000000000000" pitchFamily="2" charset="-78"/>
              </a:rPr>
              <a:t> </a:t>
            </a:r>
            <a:r>
              <a:rPr lang="fa-IR" sz="1800" b="1" dirty="0">
                <a:solidFill>
                  <a:srgbClr val="002060"/>
                </a:solidFill>
                <a:latin typeface="system-ui"/>
                <a:cs typeface="B Nazanin" panose="00000400000000000000" pitchFamily="2" charset="-78"/>
              </a:rPr>
              <a:t>استانداردی جهانی است که توسط </a:t>
            </a:r>
            <a:r>
              <a:rPr lang="fa-IR" sz="1800" b="1" dirty="0">
                <a:solidFill>
                  <a:srgbClr val="002060"/>
                </a:solidFill>
                <a:latin typeface="system-ui"/>
                <a:cs typeface="B Nazanin" panose="00000400000000000000" pitchFamily="2" charset="-78"/>
                <a:hlinkClick r:id="rId2" tooltip="سازمان ملل متحد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سازمان ملل متحد</a:t>
            </a:r>
            <a:r>
              <a:rPr lang="fa-IR" sz="1800" b="1" dirty="0">
                <a:solidFill>
                  <a:srgbClr val="002060"/>
                </a:solidFill>
                <a:latin typeface="system-ui"/>
                <a:cs typeface="B Nazanin" panose="00000400000000000000" pitchFamily="2" charset="-78"/>
              </a:rPr>
              <a:t> مدیریت می‌شود. این سیستم برای منظم کردن و یکی کردن طبقه‌بندی مواد خطرناک در کشورهای مختلف به وجود آمده است. اساس این سیستم بر استانداردسازی معیارهای آزمایش مواد خطرناک، یکسان‌سازی علائم خطر و هماهنگ کردن برگه‌های ایمنی مواد که استفاده‌کنندگان را با اطلاعات مربوط به خطرهای احتمالی ماده آگاه می‌سازد، استوار است</a:t>
            </a:r>
            <a:r>
              <a:rPr lang="fa-IR" sz="2100" b="1" dirty="0">
                <a:solidFill>
                  <a:srgbClr val="002060"/>
                </a:solidFill>
                <a:latin typeface="system-ui"/>
                <a:cs typeface="B Nazanin" panose="00000400000000000000" pitchFamily="2" charset="-78"/>
              </a:rPr>
              <a:t>.</a:t>
            </a:r>
            <a:endParaRPr lang="en-US" sz="2100" b="1" dirty="0">
              <a:solidFill>
                <a:srgbClr val="002060"/>
              </a:solidFill>
              <a:cs typeface="B Nazanin" panose="000004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519EB97-5CCD-4127-A2ED-0C6E8D56E8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739" y="2166504"/>
            <a:ext cx="3962798" cy="3447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8712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C9FF1B8-9B10-4DF2-BE62-6D80C6654C6E}"/>
              </a:ext>
            </a:extLst>
          </p:cNvPr>
          <p:cNvSpPr txBox="1"/>
          <p:nvPr/>
        </p:nvSpPr>
        <p:spPr>
          <a:xfrm>
            <a:off x="3301241" y="1605424"/>
            <a:ext cx="5349833" cy="36471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685800" rtl="1">
              <a:defRPr/>
            </a:pPr>
            <a:r>
              <a:rPr lang="fa-IR" sz="1650" b="1" dirty="0">
                <a:solidFill>
                  <a:srgbClr val="002060"/>
                </a:solidFill>
                <a:cs typeface="B Nazanin" panose="00000400000000000000" pitchFamily="2" charset="-78"/>
              </a:rPr>
              <a:t>با پیگیری گروه مهندسی بهداشت حرفه ای در قالب برنامه شوری هماهنگی خدمات به بیمه شدگان استان ،  این واحد در سال 1403 و 1404 موفق به احداث بیش از 16 واحد خانه بهداشت کارگری ، یک مرکز بهداشت کار و توسعه مرکز بهداشت کار در صنایع تحت پوشش استان گردید که این تشکیلات با هزینه بخش خصوصی در دو جهت تجهیزات و نیروی انسانی با هدف اجرای کلیه برنامه های وزارت بهداشت در جهت حفظ و ارتقاء سلامتی کارگران و حتی خانواده های انان ایجاد گردیده تا برگ سبز دیگری باشد از دستاوردهای گروه مهندسی بهداشت حرفه ای استان در جهت حفظ سلامت نیروی کار و تولید کشور </a:t>
            </a:r>
          </a:p>
          <a:p>
            <a:pPr algn="just" defTabSz="685800" rtl="1">
              <a:defRPr/>
            </a:pPr>
            <a:r>
              <a:rPr lang="fa-IR" sz="1650" b="1" dirty="0">
                <a:solidFill>
                  <a:srgbClr val="002060"/>
                </a:solidFill>
                <a:cs typeface="B Nazanin" panose="00000400000000000000" pitchFamily="2" charset="-78"/>
              </a:rPr>
              <a:t> اصفهان در سال 1403 نیز همانند سالهای گذشته جز انتخابهای ملی با انتخاب خانه بهداشت برتر کشوری ( شرکت اسپادانا ساویس ) بوده ، که از بین بیش از 6000 خانه بهداشت در کل کشور تعدا 14 خانه بهداشت برترملی  انتخاب شده ه اند ، که اصفهان نیز یک مورد از این 14 انتخاب برتر ملی می باشد و افتخاریست برای گروه مهندسی بهداشت حرفه ای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CA28EF8-A22D-4627-90CA-59D0C07C3E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074" y="3839441"/>
            <a:ext cx="2940770" cy="181071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594BBBD2-09D9-48B0-A8B5-9A534CF3C6A4}"/>
              </a:ext>
            </a:extLst>
          </p:cNvPr>
          <p:cNvSpPr txBox="1">
            <a:spLocks/>
          </p:cNvSpPr>
          <p:nvPr/>
        </p:nvSpPr>
        <p:spPr>
          <a:xfrm>
            <a:off x="3167844" y="702900"/>
            <a:ext cx="5349833" cy="523392"/>
          </a:xfrm>
          <a:prstGeom prst="rect">
            <a:avLst/>
          </a:prstGeom>
        </p:spPr>
        <p:txBody>
          <a:bodyPr>
            <a:noAutofit/>
          </a:bodyPr>
          <a:lstStyle>
            <a:lvl1pPr algn="ctr" rtl="1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1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cs typeface="B Titr" pitchFamily="2" charset="-78"/>
              </a:defRPr>
            </a:lvl2pPr>
            <a:lvl3pPr algn="ctr" rtl="1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cs typeface="B Titr" pitchFamily="2" charset="-78"/>
              </a:defRPr>
            </a:lvl3pPr>
            <a:lvl4pPr algn="ctr" rtl="1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cs typeface="B Titr" pitchFamily="2" charset="-78"/>
              </a:defRPr>
            </a:lvl4pPr>
            <a:lvl5pPr algn="ctr" rtl="1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cs typeface="B Titr" pitchFamily="2" charset="-78"/>
              </a:defRPr>
            </a:lvl5pPr>
            <a:lvl6pPr marL="457200" algn="ctr" rtl="1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cs typeface="B Titr" pitchFamily="2" charset="-78"/>
              </a:defRPr>
            </a:lvl6pPr>
            <a:lvl7pPr marL="914400" algn="ctr" rtl="1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cs typeface="B Titr" pitchFamily="2" charset="-78"/>
              </a:defRPr>
            </a:lvl7pPr>
            <a:lvl8pPr marL="1371600" algn="ctr" rtl="1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cs typeface="B Titr" pitchFamily="2" charset="-78"/>
              </a:defRPr>
            </a:lvl8pPr>
            <a:lvl9pPr marL="1828800" algn="ctr" rtl="1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cs typeface="B Titr" pitchFamily="2" charset="-78"/>
              </a:defRPr>
            </a:lvl9pPr>
          </a:lstStyle>
          <a:p>
            <a:pPr defTabSz="342900">
              <a:defRPr/>
            </a:pPr>
            <a:r>
              <a:rPr lang="fa-IR" sz="1800" kern="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cs typeface="B Titr" panose="00000700000000000000" pitchFamily="2" charset="-78"/>
              </a:rPr>
              <a:t>کسب رتبه خانه بهداشت کارگری برتر ملی در کشور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2F0F63E-C9F4-4B35-B8E5-63E976824DF0}"/>
              </a:ext>
            </a:extLst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004" b="16003"/>
          <a:stretch/>
        </p:blipFill>
        <p:spPr bwMode="auto">
          <a:xfrm>
            <a:off x="309459" y="1619408"/>
            <a:ext cx="2830825" cy="189791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4210090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C9FF1B8-9B10-4DF2-BE62-6D80C6654C6E}"/>
              </a:ext>
            </a:extLst>
          </p:cNvPr>
          <p:cNvSpPr txBox="1"/>
          <p:nvPr/>
        </p:nvSpPr>
        <p:spPr>
          <a:xfrm>
            <a:off x="3739405" y="1743924"/>
            <a:ext cx="5349833" cy="36471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685800" rtl="1">
              <a:defRPr/>
            </a:pPr>
            <a:r>
              <a:rPr lang="fa-IR" sz="1650" b="1" dirty="0">
                <a:solidFill>
                  <a:srgbClr val="002060"/>
                </a:solidFill>
                <a:cs typeface="B Nazanin" panose="00000400000000000000" pitchFamily="2" charset="-78"/>
              </a:rPr>
              <a:t>1- تهیه اطلاعات سم شناسی 7 ماده شیمیایی پرکاربرد (هیدروژن فلوراید، فرمالدهید، کلر، آمونیاک، هیدروژن سولفاید، اسید سولفوریک و اسید نیتریک) در استان به منظور حفاظت از سلامت شاغلین صنایع مشمول و افراد ساکن در مناطق صنعتی و مسکونی همجوار (در قالب پمفلت)</a:t>
            </a:r>
          </a:p>
          <a:p>
            <a:pPr algn="just" defTabSz="685800" rtl="1">
              <a:defRPr/>
            </a:pPr>
            <a:r>
              <a:rPr lang="fa-IR" sz="1650" b="1" dirty="0">
                <a:solidFill>
                  <a:srgbClr val="002060"/>
                </a:solidFill>
                <a:cs typeface="B Nazanin" panose="00000400000000000000" pitchFamily="2" charset="-78"/>
              </a:rPr>
              <a:t>2- شناسایی صنایع پرخطر و استراتژیک از لحاظ وجود مواد شیمیایی در آنها و مکاتبه با آنها در خصوص اجرای لایه های پیشگیرانه به منظور کاهش خطرات در هنگام حملات خصمانه</a:t>
            </a:r>
          </a:p>
          <a:p>
            <a:pPr algn="just" defTabSz="685800" rtl="1">
              <a:defRPr/>
            </a:pPr>
            <a:r>
              <a:rPr lang="fa-IR" sz="1650" b="1" dirty="0">
                <a:solidFill>
                  <a:srgbClr val="002060"/>
                </a:solidFill>
                <a:cs typeface="B Nazanin" panose="00000400000000000000" pitchFamily="2" charset="-78"/>
              </a:rPr>
              <a:t>3- تهیه دستورالعمل واکنش در شرایط اضطراری در مواجهات حاد با مواد شیمیایی و ارسال آن به کلیه صنایع مشمول</a:t>
            </a:r>
          </a:p>
          <a:p>
            <a:pPr algn="just" defTabSz="685800" rtl="1">
              <a:defRPr/>
            </a:pPr>
            <a:r>
              <a:rPr lang="fa-IR" sz="1650" b="1" dirty="0">
                <a:solidFill>
                  <a:srgbClr val="002060"/>
                </a:solidFill>
                <a:cs typeface="B Nazanin" panose="00000400000000000000" pitchFamily="2" charset="-78"/>
              </a:rPr>
              <a:t>4- تشدید نظارت از صنایع پرخطر شیمیایی</a:t>
            </a:r>
          </a:p>
          <a:p>
            <a:pPr algn="just" defTabSz="685800" rtl="1">
              <a:defRPr/>
            </a:pPr>
            <a:r>
              <a:rPr lang="fa-IR" sz="1650" b="1" dirty="0">
                <a:solidFill>
                  <a:srgbClr val="002060"/>
                </a:solidFill>
                <a:cs typeface="B Nazanin" panose="00000400000000000000" pitchFamily="2" charset="-78"/>
              </a:rPr>
              <a:t>5- تشکیل جلسه با مدیران </a:t>
            </a:r>
            <a:r>
              <a:rPr lang="en-US" sz="1650" b="1" dirty="0">
                <a:solidFill>
                  <a:srgbClr val="002060"/>
                </a:solidFill>
                <a:cs typeface="B Nazanin" panose="00000400000000000000" pitchFamily="2" charset="-78"/>
              </a:rPr>
              <a:t>HSE</a:t>
            </a:r>
            <a:r>
              <a:rPr lang="fa-IR" sz="1650" b="1" dirty="0">
                <a:solidFill>
                  <a:srgbClr val="002060"/>
                </a:solidFill>
                <a:cs typeface="B Nazanin" panose="00000400000000000000" pitchFamily="2" charset="-78"/>
              </a:rPr>
              <a:t> و کارشناسان بهداشت حرفه ای صنایع شیمیایی استراتژیک به منظور پیگیری اقدامات لازم به منظور کاهش حوادث در زمان حملات خصمانه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94BBBD2-09D9-48B0-A8B5-9A534CF3C6A4}"/>
              </a:ext>
            </a:extLst>
          </p:cNvPr>
          <p:cNvSpPr txBox="1">
            <a:spLocks/>
          </p:cNvSpPr>
          <p:nvPr/>
        </p:nvSpPr>
        <p:spPr>
          <a:xfrm>
            <a:off x="3222667" y="1294354"/>
            <a:ext cx="5349833" cy="523392"/>
          </a:xfrm>
          <a:prstGeom prst="rect">
            <a:avLst/>
          </a:prstGeom>
        </p:spPr>
        <p:txBody>
          <a:bodyPr>
            <a:noAutofit/>
          </a:bodyPr>
          <a:lstStyle>
            <a:lvl1pPr algn="ctr" rtl="1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1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cs typeface="B Titr" pitchFamily="2" charset="-78"/>
              </a:defRPr>
            </a:lvl2pPr>
            <a:lvl3pPr algn="ctr" rtl="1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cs typeface="B Titr" pitchFamily="2" charset="-78"/>
              </a:defRPr>
            </a:lvl3pPr>
            <a:lvl4pPr algn="ctr" rtl="1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cs typeface="B Titr" pitchFamily="2" charset="-78"/>
              </a:defRPr>
            </a:lvl4pPr>
            <a:lvl5pPr algn="ctr" rtl="1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cs typeface="B Titr" pitchFamily="2" charset="-78"/>
              </a:defRPr>
            </a:lvl5pPr>
            <a:lvl6pPr marL="457200" algn="ctr" rtl="1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cs typeface="B Titr" pitchFamily="2" charset="-78"/>
              </a:defRPr>
            </a:lvl6pPr>
            <a:lvl7pPr marL="914400" algn="ctr" rtl="1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cs typeface="B Titr" pitchFamily="2" charset="-78"/>
              </a:defRPr>
            </a:lvl7pPr>
            <a:lvl8pPr marL="1371600" algn="ctr" rtl="1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cs typeface="B Titr" pitchFamily="2" charset="-78"/>
              </a:defRPr>
            </a:lvl8pPr>
            <a:lvl9pPr marL="1828800" algn="ctr" rtl="1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cs typeface="B Titr" pitchFamily="2" charset="-78"/>
              </a:defRPr>
            </a:lvl9pPr>
          </a:lstStyle>
          <a:p>
            <a:pPr defTabSz="342900">
              <a:defRPr/>
            </a:pPr>
            <a:r>
              <a:rPr lang="fa-IR" sz="1800" kern="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cs typeface="B Titr" panose="00000700000000000000" pitchFamily="2" charset="-78"/>
              </a:rPr>
              <a:t>اقدامات انجام شده در جنگ 12 روزه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AB37D99-9C7E-492A-8EAE-66A7F3BC25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9742" y="1796880"/>
            <a:ext cx="1773879" cy="132902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E0F717E-BC3E-4E88-AB04-978D04E48D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14" y="1796880"/>
            <a:ext cx="1773878" cy="132902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9514440-A395-49C7-9550-DD132BDCB6C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3" y="3515188"/>
            <a:ext cx="1714862" cy="136362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86C93F9-2196-4812-84B4-B7865B84301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22475" y="3515188"/>
            <a:ext cx="1711146" cy="1363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68680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2AA3C7-9FA5-DAC9-BDCE-AB6ADE9FD7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6322" y="594716"/>
            <a:ext cx="6170356" cy="1325563"/>
          </a:xfrm>
        </p:spPr>
        <p:txBody>
          <a:bodyPr>
            <a:normAutofit/>
          </a:bodyPr>
          <a:lstStyle/>
          <a:p>
            <a:pPr algn="ctr" rtl="1">
              <a:lnSpc>
                <a:spcPct val="150000"/>
              </a:lnSpc>
            </a:pPr>
            <a:r>
              <a:rPr lang="fa-IR" sz="1800" kern="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cs typeface="B Titr" panose="00000700000000000000" pitchFamily="2" charset="-78"/>
              </a:rPr>
              <a:t>کسب رتبه چهارم دانشگاه اصفهان در خصوص رسیدگی به شکایات از بین دانشگاههای کشور در سال 1403</a:t>
            </a:r>
            <a:endParaRPr lang="en-US" sz="1800" kern="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cs typeface="B Titr" panose="00000700000000000000" pitchFamily="2" charset="-78"/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688AF7CF-D0B1-51BA-6399-870134ADB77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157" y="1920279"/>
            <a:ext cx="7160218" cy="4008573"/>
          </a:xfrm>
        </p:spPr>
      </p:pic>
    </p:spTree>
    <p:extLst>
      <p:ext uri="{BB962C8B-B14F-4D97-AF65-F5344CB8AC3E}">
        <p14:creationId xmlns:p14="http://schemas.microsoft.com/office/powerpoint/2010/main" val="3090816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1E3ED3-04FE-DA46-3498-2CEBE0A879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936871"/>
            <a:ext cx="7886700" cy="1068910"/>
          </a:xfrm>
        </p:spPr>
        <p:txBody>
          <a:bodyPr/>
          <a:lstStyle/>
          <a:p>
            <a:pPr algn="ctr" rtl="1">
              <a:lnSpc>
                <a:spcPct val="150000"/>
              </a:lnSpc>
            </a:pPr>
            <a:r>
              <a:rPr lang="fa-IR" sz="1800" kern="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B Titr" panose="00000700000000000000" pitchFamily="2" charset="-78"/>
              </a:rPr>
              <a:t>کسب رتبه دوم دانشگاه از بین دانشگاههای کشور تیپ یک در خصوص ثبت خود اظهاری و اقدامات در نوروز 1404</a:t>
            </a:r>
          </a:p>
          <a:p>
            <a:pPr algn="ctr" rtl="1">
              <a:lnSpc>
                <a:spcPct val="150000"/>
              </a:lnSpc>
            </a:pP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DC3E555-36FA-E051-B10F-55CD8EA4C6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055" y="2027904"/>
            <a:ext cx="4818185" cy="293082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E42AF21-E601-49A2-C55D-844EC1939B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3161" y="4608871"/>
            <a:ext cx="3561159" cy="2003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029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E9D380-8CD4-6B15-93D3-3D1176D6E9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0C0872D-20C7-5EE5-B9BA-AAAC851E0A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811" y="3734886"/>
            <a:ext cx="1424778" cy="188765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5CBAD44-958A-AC35-11F6-7E075DFD9DA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6950" y="3734886"/>
            <a:ext cx="1487962" cy="183812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3E45A180-5D76-2783-DCC1-A41AE1987F81}"/>
              </a:ext>
            </a:extLst>
          </p:cNvPr>
          <p:cNvSpPr/>
          <p:nvPr/>
        </p:nvSpPr>
        <p:spPr>
          <a:xfrm>
            <a:off x="191812" y="1761203"/>
            <a:ext cx="8448773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100" b="1" dirty="0">
                <a:solidFill>
                  <a:srgbClr val="002060"/>
                </a:solidFill>
                <a:latin typeface="Arial"/>
                <a:cs typeface="B Zar" panose="00000400000000000000" pitchFamily="2" charset="-78"/>
              </a:rPr>
              <a:t>برگزاری جلسات استقرار و  راه اندازی  کانون فرهنگی اجتماعی سلامت </a:t>
            </a:r>
          </a:p>
          <a:p>
            <a:pPr algn="ctr" rtl="1"/>
            <a:r>
              <a:rPr lang="fa-IR" sz="2400" b="1" dirty="0">
                <a:solidFill>
                  <a:srgbClr val="002060"/>
                </a:solidFill>
                <a:latin typeface="Arial"/>
                <a:cs typeface="B Zar" panose="00000400000000000000" pitchFamily="2" charset="-78"/>
              </a:rPr>
              <a:t>در محلات تمامی شهرستان ها</a:t>
            </a:r>
            <a:endParaRPr lang="en-US" sz="2400" b="1" dirty="0">
              <a:solidFill>
                <a:srgbClr val="002060"/>
              </a:solidFill>
              <a:latin typeface="Arial"/>
              <a:cs typeface="B Zar" panose="00000400000000000000" pitchFamily="2" charset="-78"/>
            </a:endParaRPr>
          </a:p>
          <a:p>
            <a:pPr algn="r" defTabSz="685800" rtl="1">
              <a:defRPr/>
            </a:pPr>
            <a:endParaRPr lang="en-US" u="sng" dirty="0">
              <a:solidFill>
                <a:srgbClr val="002060"/>
              </a:solidFill>
              <a:latin typeface="Arial" panose="020B060402020202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6960535-7CAD-F87E-0B85-23B02CECED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05273" y="3734886"/>
            <a:ext cx="1634693" cy="183812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FC99D1E-DDF2-9674-B00F-3BA66E32094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039" b="-1"/>
          <a:stretch/>
        </p:blipFill>
        <p:spPr>
          <a:xfrm>
            <a:off x="5340326" y="3769274"/>
            <a:ext cx="1772198" cy="180373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52AB7A2-8336-AF6F-E88E-8D4C8C51B26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12885" y="3769274"/>
            <a:ext cx="1689956" cy="180373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645562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51883B-0AAD-45C8-971B-E2F1700BA0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1778" y="501444"/>
            <a:ext cx="8820443" cy="4532281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lvl="0" algn="just" rtl="1">
              <a:lnSpc>
                <a:spcPct val="150000"/>
              </a:lnSpc>
              <a:spcBef>
                <a:spcPts val="1800"/>
              </a:spcBef>
              <a:buClr>
                <a:srgbClr val="FFFF00"/>
              </a:buClr>
              <a:buFont typeface="Wingdings" panose="05000000000000000000" pitchFamily="2" charset="2"/>
              <a:buChar char="ü"/>
              <a:defRPr/>
            </a:pPr>
            <a:r>
              <a:rPr lang="fa-IR" sz="1800" b="1" dirty="0">
                <a:solidFill>
                  <a:srgbClr val="002060"/>
                </a:solidFill>
                <a:cs typeface="B Titr" panose="00000700000000000000" pitchFamily="2" charset="-78"/>
              </a:rPr>
              <a:t>تخصیص   7میلیارد و 500 میلیون ریال اعتبار به منظور اجرای اقدامات کاهش آسیب پذیری غیر سازه ای در واحدهای بهداشتی در سه سال اخیر</a:t>
            </a:r>
          </a:p>
          <a:p>
            <a:pPr lvl="0" algn="just" rtl="1">
              <a:lnSpc>
                <a:spcPct val="150000"/>
              </a:lnSpc>
              <a:spcBef>
                <a:spcPts val="1800"/>
              </a:spcBef>
              <a:buClr>
                <a:srgbClr val="FFFF00"/>
              </a:buClr>
              <a:buFont typeface="Wingdings" panose="05000000000000000000" pitchFamily="2" charset="2"/>
              <a:buChar char="ü"/>
              <a:defRPr/>
            </a:pPr>
            <a:r>
              <a:rPr lang="fa-IR" sz="1800" b="1" dirty="0">
                <a:solidFill>
                  <a:srgbClr val="002060"/>
                </a:solidFill>
                <a:cs typeface="B Titr" panose="00000700000000000000" pitchFamily="2" charset="-78"/>
              </a:rPr>
              <a:t>تدوین و اجرای فرایند اعلام و دریافت خسارت از محل بیمه حوادث دانشگاه و دریافت مبلغی در حدود یک میلیارد و 150 میلیون ریال برای جبران خسارات وارده به واحدهای بهداشتی از بیمه دانا</a:t>
            </a:r>
          </a:p>
          <a:p>
            <a:pPr lvl="0" algn="just" rtl="1">
              <a:lnSpc>
                <a:spcPct val="150000"/>
              </a:lnSpc>
              <a:spcBef>
                <a:spcPts val="1800"/>
              </a:spcBef>
              <a:buClr>
                <a:srgbClr val="FFFF00"/>
              </a:buClr>
              <a:buFont typeface="Wingdings" panose="05000000000000000000" pitchFamily="2" charset="2"/>
              <a:buChar char="ü"/>
              <a:defRPr/>
            </a:pPr>
            <a:r>
              <a:rPr lang="fa-IR" sz="1800" b="1" dirty="0">
                <a:solidFill>
                  <a:srgbClr val="002060"/>
                </a:solidFill>
                <a:cs typeface="B Titr" panose="00000700000000000000" pitchFamily="2" charset="-78"/>
              </a:rPr>
              <a:t>تجهیز انبار پشتیبانی مدیریت خطر بلایا برای پشتیبانی عمومی تیم 150 نفره در شرایط اضطراری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7989" y="3815248"/>
            <a:ext cx="3372875" cy="21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168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75187" y="562883"/>
            <a:ext cx="8256168" cy="504368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 algn="just" rtl="1">
              <a:lnSpc>
                <a:spcPct val="150000"/>
              </a:lnSpc>
              <a:buClr>
                <a:srgbClr val="FFFF00"/>
              </a:buClr>
              <a:buFont typeface="Wingdings" panose="05000000000000000000" pitchFamily="2" charset="2"/>
              <a:buChar char="ü"/>
              <a:defRPr/>
            </a:pPr>
            <a:r>
              <a:rPr lang="fa-IR" b="1" dirty="0">
                <a:solidFill>
                  <a:srgbClr val="002060"/>
                </a:solidFill>
                <a:cs typeface="B Titr" panose="00000700000000000000" pitchFamily="2" charset="-78"/>
              </a:rPr>
              <a:t>اجرای برنامه ارزیابی و آموزش خانوار در برابر بلایا  و آموزش  34/79 درصد خانوار ها</a:t>
            </a:r>
          </a:p>
          <a:p>
            <a:pPr lvl="0" algn="just" rtl="1">
              <a:lnSpc>
                <a:spcPct val="150000"/>
              </a:lnSpc>
              <a:buClr>
                <a:srgbClr val="FFFF00"/>
              </a:buClr>
              <a:buFont typeface="Wingdings" panose="05000000000000000000" pitchFamily="2" charset="2"/>
              <a:buChar char="ü"/>
              <a:defRPr/>
            </a:pPr>
            <a:endParaRPr lang="fa-IR" b="1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lvl="0" algn="just" rtl="1">
              <a:lnSpc>
                <a:spcPct val="150000"/>
              </a:lnSpc>
              <a:buClr>
                <a:srgbClr val="FFFF00"/>
              </a:buClr>
              <a:defRPr/>
            </a:pPr>
            <a:endParaRPr lang="fa-IR" b="1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lvl="0" algn="just" rtl="1">
              <a:lnSpc>
                <a:spcPct val="150000"/>
              </a:lnSpc>
              <a:buClr>
                <a:srgbClr val="FFFF00"/>
              </a:buClr>
              <a:buFont typeface="Wingdings" panose="05000000000000000000" pitchFamily="2" charset="2"/>
              <a:buChar char="ü"/>
              <a:defRPr/>
            </a:pPr>
            <a:r>
              <a:rPr lang="fa-IR" b="1" dirty="0">
                <a:solidFill>
                  <a:srgbClr val="002060"/>
                </a:solidFill>
                <a:cs typeface="B Titr" panose="00000700000000000000" pitchFamily="2" charset="-78"/>
              </a:rPr>
              <a:t>اجرای برنامه </a:t>
            </a:r>
            <a:r>
              <a:rPr lang="fa-IR" b="1" u="sng" dirty="0">
                <a:solidFill>
                  <a:srgbClr val="002060"/>
                </a:solidFill>
                <a:cs typeface="B Titr" panose="00000700000000000000" pitchFamily="2" charset="-78"/>
              </a:rPr>
              <a:t>آموزش پیشگیری ازحوادث ترافیکی و غیر ترافیکی </a:t>
            </a:r>
            <a:r>
              <a:rPr lang="fa-IR" b="1" dirty="0">
                <a:solidFill>
                  <a:srgbClr val="002060"/>
                </a:solidFill>
                <a:cs typeface="B Titr" panose="00000700000000000000" pitchFamily="2" charset="-78"/>
              </a:rPr>
              <a:t>به 68828 نفر سفیر سلامت</a:t>
            </a:r>
          </a:p>
          <a:p>
            <a:pPr lvl="0" algn="just" rtl="1">
              <a:lnSpc>
                <a:spcPct val="150000"/>
              </a:lnSpc>
              <a:buClr>
                <a:srgbClr val="FFFF00"/>
              </a:buClr>
              <a:buFont typeface="Wingdings" panose="05000000000000000000" pitchFamily="2" charset="2"/>
              <a:buChar char="ü"/>
              <a:defRPr/>
            </a:pPr>
            <a:endParaRPr lang="fa-IR" b="1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lvl="0" algn="just" rtl="1">
              <a:lnSpc>
                <a:spcPct val="150000"/>
              </a:lnSpc>
              <a:buClr>
                <a:srgbClr val="FFFF00"/>
              </a:buClr>
              <a:buFont typeface="Wingdings" panose="05000000000000000000" pitchFamily="2" charset="2"/>
              <a:buChar char="ü"/>
              <a:defRPr/>
            </a:pPr>
            <a:r>
              <a:rPr lang="fa-IR" b="1" dirty="0">
                <a:solidFill>
                  <a:srgbClr val="002060"/>
                </a:solidFill>
                <a:cs typeface="B Titr" panose="00000700000000000000" pitchFamily="2" charset="-78"/>
              </a:rPr>
              <a:t>برگزاری کمپین های متعدد پیشگیری از حوادث شامل کمپین پیشگیری از حوادث چارشنبه سوری، کمپین نه به تصادفات، کمپین پیشگیری از غرق شدگی و ...</a:t>
            </a:r>
          </a:p>
          <a:p>
            <a:pPr lvl="0" algn="just" rtl="1">
              <a:lnSpc>
                <a:spcPct val="150000"/>
              </a:lnSpc>
              <a:buClr>
                <a:srgbClr val="FFFF00"/>
              </a:buClr>
              <a:buFont typeface="Wingdings" panose="05000000000000000000" pitchFamily="2" charset="2"/>
              <a:buChar char="ü"/>
              <a:defRPr/>
            </a:pPr>
            <a:endParaRPr lang="fa-IR" b="1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lvl="0" algn="just" rtl="1">
              <a:lnSpc>
                <a:spcPct val="150000"/>
              </a:lnSpc>
              <a:buClr>
                <a:srgbClr val="FFFF00"/>
              </a:buClr>
              <a:buFont typeface="Wingdings" panose="05000000000000000000" pitchFamily="2" charset="2"/>
              <a:buChar char="ü"/>
              <a:defRPr/>
            </a:pPr>
            <a:endParaRPr lang="fa-IR" b="1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lvl="0" algn="just" rtl="1">
              <a:lnSpc>
                <a:spcPct val="150000"/>
              </a:lnSpc>
              <a:buClr>
                <a:srgbClr val="FFFF00"/>
              </a:buClr>
              <a:buFont typeface="Wingdings" panose="05000000000000000000" pitchFamily="2" charset="2"/>
              <a:buChar char="ü"/>
              <a:defRPr/>
            </a:pPr>
            <a:endParaRPr lang="fa-IR" b="1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lvl="0" algn="just" rtl="1">
              <a:lnSpc>
                <a:spcPct val="150000"/>
              </a:lnSpc>
              <a:buClr>
                <a:srgbClr val="FFFF00"/>
              </a:buClr>
              <a:buFont typeface="Wingdings" panose="05000000000000000000" pitchFamily="2" charset="2"/>
              <a:buChar char="ü"/>
              <a:defRPr/>
            </a:pPr>
            <a:endParaRPr lang="fa-IR" b="1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lvl="0" algn="just" rtl="1">
              <a:lnSpc>
                <a:spcPct val="150000"/>
              </a:lnSpc>
              <a:buClr>
                <a:srgbClr val="FFFF00"/>
              </a:buClr>
              <a:buFont typeface="Wingdings" panose="05000000000000000000" pitchFamily="2" charset="2"/>
              <a:buChar char="ü"/>
              <a:defRPr/>
            </a:pPr>
            <a:endParaRPr lang="fa-IR" b="1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6476" y="4157056"/>
            <a:ext cx="2309534" cy="144951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7299" y="3942616"/>
            <a:ext cx="2219300" cy="1663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7975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lvl="0" algn="just" rtl="1">
              <a:lnSpc>
                <a:spcPct val="150000"/>
              </a:lnSpc>
              <a:buClr>
                <a:srgbClr val="FFFF00"/>
              </a:buClr>
              <a:buFont typeface="Wingdings" panose="05000000000000000000" pitchFamily="2" charset="2"/>
              <a:buChar char="ü"/>
              <a:defRPr/>
            </a:pPr>
            <a:r>
              <a:rPr lang="fa-IR" sz="135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ابلاغ و توجیه تکالیف واحد های فنی  در شرایط بحران به صورت وبینار به شهرستانهای تابعه</a:t>
            </a:r>
          </a:p>
          <a:p>
            <a:pPr lvl="0" algn="just" rtl="1">
              <a:lnSpc>
                <a:spcPct val="150000"/>
              </a:lnSpc>
              <a:buClr>
                <a:srgbClr val="FFFF00"/>
              </a:buClr>
              <a:buFont typeface="Wingdings" panose="05000000000000000000" pitchFamily="2" charset="2"/>
              <a:buChar char="ü"/>
              <a:defRPr/>
            </a:pPr>
            <a:r>
              <a:rPr lang="fa-IR" sz="135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برگزاری جلسات آموزشی متعدد در حوزه حوادث </a:t>
            </a:r>
            <a:r>
              <a:rPr lang="en-US" sz="135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CBRNE</a:t>
            </a:r>
            <a:r>
              <a:rPr lang="fa-IR" sz="135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، حملات سایبری، پیشگیری از حریق، پیشگیری از حوادث در منزل </a:t>
            </a:r>
          </a:p>
          <a:p>
            <a:endParaRPr lang="fa-IR" dirty="0">
              <a:solidFill>
                <a:srgbClr val="00206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203" y="3459256"/>
            <a:ext cx="3431241" cy="193007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9832" y="3336691"/>
            <a:ext cx="3580280" cy="2052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6517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4531" y="330558"/>
            <a:ext cx="7269480" cy="650193"/>
          </a:xfrm>
        </p:spPr>
        <p:txBody>
          <a:bodyPr>
            <a:normAutofit/>
          </a:bodyPr>
          <a:lstStyle/>
          <a:p>
            <a:pPr algn="ctr" rtl="1"/>
            <a:r>
              <a:rPr lang="fa-IR" sz="2821" dirty="0">
                <a:solidFill>
                  <a:schemeClr val="accent5">
                    <a:lumMod val="50000"/>
                  </a:schemeClr>
                </a:solidFill>
                <a:cs typeface="B Titr" panose="00000700000000000000" pitchFamily="2" charset="-78"/>
              </a:rPr>
              <a:t>اقدامات و فعالیت های گروه امور آزمایشگاه ها</a:t>
            </a:r>
            <a:endParaRPr lang="en-US" sz="2821" dirty="0">
              <a:solidFill>
                <a:schemeClr val="accent5">
                  <a:lumMod val="50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280219" y="1002677"/>
            <a:ext cx="8583562" cy="5451025"/>
          </a:xfrm>
        </p:spPr>
        <p:txBody>
          <a:bodyPr>
            <a:noAutofit/>
          </a:bodyPr>
          <a:lstStyle/>
          <a:p>
            <a:pPr algn="just" rt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 استقرار و راه اندازی تست تشخیص مولکولی </a:t>
            </a:r>
            <a:r>
              <a:rPr lang="en-US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CCHF</a:t>
            </a:r>
            <a:r>
              <a:rPr lang="fa-IR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 در آزمایشگاه مرجع تشخیص مولکولی استان از تیرماه 1404 (جهت دانشگاه</a:t>
            </a:r>
            <a:r>
              <a:rPr lang="en-US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 </a:t>
            </a:r>
            <a:r>
              <a:rPr lang="fa-IR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های علوم پزشکی اصفهان و کاشان)</a:t>
            </a:r>
          </a:p>
          <a:p>
            <a:pPr algn="just" rt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استقرار و راه اندازی دستگاه جین اکسپرت جهت تعیین مقاومت میکروبی به ایزونیازید در آزمایشگاه مرکزی شهرستان خمینی شهر</a:t>
            </a:r>
          </a:p>
          <a:p>
            <a:pPr algn="just" rt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 کسب تاییدیه در برنامه تشخیص فنیل کتونوری با روش</a:t>
            </a:r>
            <a:r>
              <a:rPr lang="en-US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 HPLC </a:t>
            </a:r>
            <a:r>
              <a:rPr lang="fa-IR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از آزمایشگاه مرجع سلامت وزارت متبوع </a:t>
            </a:r>
            <a:endParaRPr lang="en-US" sz="24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anose="00000400000000000000" pitchFamily="2" charset="-78"/>
            </a:endParaRPr>
          </a:p>
          <a:p>
            <a:pPr algn="just" rt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 کسب رتبه برتر در برنامه ارزیابی خارجی کیفیت تشخیص پاتوژن های منتقله از آب و غذا </a:t>
            </a:r>
          </a:p>
          <a:p>
            <a:pPr algn="just" rt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کسب رتبه برتر در برنامه ارزیابی خارجی کیفیت تشخیص مولکولی </a:t>
            </a:r>
            <a:r>
              <a:rPr lang="en-US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HCV</a:t>
            </a:r>
            <a:endParaRPr lang="fa-IR" sz="24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anose="00000400000000000000" pitchFamily="2" charset="-78"/>
            </a:endParaRPr>
          </a:p>
          <a:p>
            <a:pPr algn="just" rt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کسب رتبه برتر در برنامه ارزیابی خارجی کیفیت تشخیص مولکولی </a:t>
            </a:r>
            <a:r>
              <a:rPr lang="en-US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HIV</a:t>
            </a:r>
            <a:endParaRPr lang="fa-IR" sz="24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anose="00000400000000000000" pitchFamily="2" charset="-78"/>
            </a:endParaRPr>
          </a:p>
          <a:p>
            <a:pPr algn="just" rtl="1">
              <a:lnSpc>
                <a:spcPct val="150000"/>
              </a:lnSpc>
            </a:pPr>
            <a:endParaRPr lang="en-US" sz="24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72600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00878" y="610136"/>
            <a:ext cx="8542244" cy="600164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214313" indent="-214313" algn="r" rtl="1">
              <a:buClr>
                <a:srgbClr val="FFFF00"/>
              </a:buClr>
              <a:buFont typeface="Wingdings" panose="05000000000000000000" pitchFamily="2" charset="2"/>
              <a:buChar char="ü"/>
              <a:defRPr/>
            </a:pPr>
            <a:r>
              <a:rPr lang="fa-IR" sz="1600" b="1" dirty="0">
                <a:solidFill>
                  <a:srgbClr val="002060"/>
                </a:solidFill>
                <a:cs typeface="B Titr" panose="00000700000000000000" pitchFamily="2" charset="-78"/>
              </a:rPr>
              <a:t>ثبت و گزارش دهی 163 مخاطره طبیعی و انسان ساخت  در واحد های بهداشتی تحت پوشش</a:t>
            </a:r>
          </a:p>
          <a:p>
            <a:pPr marL="214313" indent="-214313" algn="r" rtl="1">
              <a:buClr>
                <a:srgbClr val="FFFF00"/>
              </a:buClr>
              <a:buFont typeface="Wingdings" panose="05000000000000000000" pitchFamily="2" charset="2"/>
              <a:buChar char="ü"/>
              <a:defRPr/>
            </a:pPr>
            <a:endParaRPr lang="fa-IR" sz="1600" b="1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marL="214313" indent="-214313" algn="r" rtl="1">
              <a:buClr>
                <a:srgbClr val="FFFF00"/>
              </a:buClr>
              <a:buFont typeface="Wingdings" panose="05000000000000000000" pitchFamily="2" charset="2"/>
              <a:buChar char="ü"/>
              <a:defRPr/>
            </a:pPr>
            <a:endParaRPr lang="fa-IR" sz="1600" b="1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marL="214313" indent="-214313" algn="r" rtl="1">
              <a:buClr>
                <a:srgbClr val="FFFF00"/>
              </a:buClr>
              <a:buFont typeface="Wingdings" panose="05000000000000000000" pitchFamily="2" charset="2"/>
              <a:buChar char="ü"/>
              <a:defRPr/>
            </a:pPr>
            <a:r>
              <a:rPr lang="fa-IR" sz="1600" b="1" dirty="0">
                <a:solidFill>
                  <a:srgbClr val="002060"/>
                </a:solidFill>
                <a:cs typeface="B Titr" panose="00000700000000000000" pitchFamily="2" charset="-78"/>
              </a:rPr>
              <a:t>تشکیل 30 تیم داوطلب خدمت در شرایط اضطراری متشکل از پزشک-ماما-کارشناس سلامت روان-تغذیه-کارشناس بهداشت محیط و حرفه ای وکارشناس آزمایشگاه</a:t>
            </a:r>
          </a:p>
          <a:p>
            <a:pPr algn="r" rtl="1">
              <a:buClr>
                <a:srgbClr val="FFFF00"/>
              </a:buClr>
              <a:defRPr/>
            </a:pPr>
            <a:endParaRPr lang="fa-IR" sz="1600" b="1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marL="214313" indent="-214313" algn="r" rtl="1">
              <a:buClr>
                <a:srgbClr val="FFFF00"/>
              </a:buClr>
              <a:buFont typeface="Wingdings" panose="05000000000000000000" pitchFamily="2" charset="2"/>
              <a:buChar char="ü"/>
              <a:defRPr/>
            </a:pPr>
            <a:endParaRPr lang="fa-IR" sz="1600" b="1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marL="214313" indent="-214313" algn="r" rtl="1">
              <a:buClr>
                <a:srgbClr val="FFFF00"/>
              </a:buClr>
              <a:buFont typeface="Wingdings" panose="05000000000000000000" pitchFamily="2" charset="2"/>
              <a:buChar char="ü"/>
              <a:defRPr/>
            </a:pPr>
            <a:endParaRPr lang="fa-IR" sz="1600" b="1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marL="214313" indent="-214313" algn="r" rtl="1">
              <a:buClr>
                <a:srgbClr val="FFFF00"/>
              </a:buClr>
              <a:buFont typeface="Wingdings" panose="05000000000000000000" pitchFamily="2" charset="2"/>
              <a:buChar char="ü"/>
              <a:defRPr/>
            </a:pPr>
            <a:r>
              <a:rPr lang="fa-IR" sz="1600" b="1" dirty="0">
                <a:solidFill>
                  <a:srgbClr val="002060"/>
                </a:solidFill>
                <a:cs typeface="B Titr" panose="00000700000000000000" pitchFamily="2" charset="-78"/>
              </a:rPr>
              <a:t>برنامه ریزی، نظارت و آموزش پیشگیری از حوادث و بلایای طبیعی به خانوار های عشایری استان </a:t>
            </a:r>
          </a:p>
          <a:p>
            <a:pPr algn="r" rtl="1">
              <a:buClr>
                <a:srgbClr val="FFFF00"/>
              </a:buClr>
              <a:defRPr/>
            </a:pPr>
            <a:endParaRPr lang="fa-IR" sz="1600" b="1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marL="214313" indent="-214313" algn="r" rtl="1">
              <a:buClr>
                <a:srgbClr val="FFFF00"/>
              </a:buClr>
              <a:buFont typeface="Wingdings" panose="05000000000000000000" pitchFamily="2" charset="2"/>
              <a:buChar char="ü"/>
              <a:defRPr/>
            </a:pPr>
            <a:endParaRPr lang="fa-IR" sz="1600" b="1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marL="214313" indent="-214313" algn="r" rtl="1">
              <a:buClr>
                <a:srgbClr val="FFFF00"/>
              </a:buClr>
              <a:buFont typeface="Wingdings" panose="05000000000000000000" pitchFamily="2" charset="2"/>
              <a:buChar char="ü"/>
              <a:defRPr/>
            </a:pPr>
            <a:endParaRPr lang="en-US" sz="1600" b="1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marL="214313" indent="-214313" algn="r" rtl="1">
              <a:buClr>
                <a:srgbClr val="FFFF00"/>
              </a:buClr>
              <a:buFont typeface="Wingdings" panose="05000000000000000000" pitchFamily="2" charset="2"/>
              <a:buChar char="ü"/>
              <a:defRPr/>
            </a:pPr>
            <a:r>
              <a:rPr lang="fa-IR" sz="1600" b="1" dirty="0">
                <a:solidFill>
                  <a:srgbClr val="002060"/>
                </a:solidFill>
                <a:cs typeface="B Titr" panose="00000700000000000000" pitchFamily="2" charset="-78"/>
              </a:rPr>
              <a:t>برگزاری 4کمیته مشورتی متشکل ازکارشناسان خبره شهرستانهای تابعه و بررسی مشکلات برنامه ها و ارایه راهکارهای ارتقای برنامه</a:t>
            </a:r>
          </a:p>
          <a:p>
            <a:pPr marL="214313" indent="-214313" algn="r" rtl="1">
              <a:buClr>
                <a:srgbClr val="FFFF00"/>
              </a:buClr>
              <a:buFont typeface="Wingdings" panose="05000000000000000000" pitchFamily="2" charset="2"/>
              <a:buChar char="ü"/>
              <a:defRPr/>
            </a:pPr>
            <a:endParaRPr lang="fa-IR" sz="1600" b="1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algn="r" rtl="1">
              <a:buClr>
                <a:schemeClr val="accent4">
                  <a:lumMod val="40000"/>
                  <a:lumOff val="60000"/>
                </a:schemeClr>
              </a:buClr>
              <a:buFont typeface="Wingdings" panose="05000000000000000000" pitchFamily="2" charset="2"/>
              <a:buChar char="ü"/>
            </a:pPr>
            <a:r>
              <a:rPr lang="fa-IR" sz="1600" dirty="0">
                <a:solidFill>
                  <a:srgbClr val="002060"/>
                </a:solidFill>
                <a:cs typeface="B Titr" panose="00000700000000000000" pitchFamily="2" charset="-78"/>
              </a:rPr>
              <a:t>تهیه طرح واکنش سریع در برابر حوادث اضطراری و مواجهات حاد در مواد شیمیایی خطر ناک و ارسال به صنایع توسط شبکه جهت پیش بینی اقدامات لازم برای حفظ سلامت شاغلین در صورت بروز حوادث</a:t>
            </a:r>
          </a:p>
          <a:p>
            <a:pPr marL="0" indent="0" algn="r" rtl="1">
              <a:buClr>
                <a:schemeClr val="accent4">
                  <a:lumMod val="40000"/>
                  <a:lumOff val="60000"/>
                </a:schemeClr>
              </a:buClr>
              <a:buNone/>
            </a:pPr>
            <a:endParaRPr lang="fa-IR" sz="1600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marL="0" indent="0" algn="r" rtl="1">
              <a:buClr>
                <a:schemeClr val="accent4">
                  <a:lumMod val="40000"/>
                  <a:lumOff val="60000"/>
                </a:schemeClr>
              </a:buClr>
              <a:buNone/>
            </a:pPr>
            <a:endParaRPr lang="en-US" sz="1600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algn="r" rtl="1">
              <a:buClr>
                <a:schemeClr val="accent4">
                  <a:lumMod val="40000"/>
                  <a:lumOff val="60000"/>
                </a:schemeClr>
              </a:buClr>
              <a:buFont typeface="Wingdings" panose="05000000000000000000" pitchFamily="2" charset="2"/>
              <a:buChar char="ü"/>
            </a:pPr>
            <a:endParaRPr lang="fa-IR" sz="1600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algn="r" rtl="1">
              <a:buClr>
                <a:schemeClr val="accent4">
                  <a:lumMod val="40000"/>
                  <a:lumOff val="60000"/>
                </a:schemeClr>
              </a:buClr>
              <a:buFont typeface="Wingdings" panose="05000000000000000000" pitchFamily="2" charset="2"/>
              <a:buChar char="ü"/>
            </a:pPr>
            <a:r>
              <a:rPr lang="fa-IR" sz="1600" dirty="0">
                <a:solidFill>
                  <a:srgbClr val="002060"/>
                </a:solidFill>
                <a:cs typeface="B Titr" panose="00000700000000000000" pitchFamily="2" charset="-78"/>
              </a:rPr>
              <a:t>تهیه بانک اطلاعاتی جمعیت  گروه های سنی آسیب پذیر استان بویژه لیست مادران نیازمند مراقبت ویژه و مادران باردار در ماه آخر بارداری جهت شرایط بحرانی</a:t>
            </a:r>
          </a:p>
          <a:p>
            <a:pPr algn="r" rtl="1">
              <a:buClr>
                <a:srgbClr val="FFFF00"/>
              </a:buClr>
              <a:defRPr/>
            </a:pPr>
            <a:endParaRPr lang="fa-IR" sz="1600" b="1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marL="214313" indent="-214313" algn="r" rtl="1">
              <a:buClr>
                <a:srgbClr val="FFFF00"/>
              </a:buClr>
              <a:buFont typeface="Wingdings" panose="05000000000000000000" pitchFamily="2" charset="2"/>
              <a:buChar char="ü"/>
              <a:defRPr/>
            </a:pPr>
            <a:endParaRPr lang="fa-IR" sz="1600" b="1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13601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33668" y="1163524"/>
            <a:ext cx="7947211" cy="563231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r" rtl="1">
              <a:buClr>
                <a:schemeClr val="accent4">
                  <a:lumMod val="40000"/>
                  <a:lumOff val="60000"/>
                </a:schemeClr>
              </a:buClr>
              <a:buFont typeface="Wingdings" panose="05000000000000000000" pitchFamily="2" charset="2"/>
              <a:buChar char="ü"/>
            </a:pPr>
            <a:endParaRPr lang="fa-IR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algn="r" rtl="1">
              <a:buClr>
                <a:schemeClr val="accent4">
                  <a:lumMod val="40000"/>
                  <a:lumOff val="60000"/>
                </a:schemeClr>
              </a:buClr>
              <a:buFont typeface="Wingdings" panose="05000000000000000000" pitchFamily="2" charset="2"/>
              <a:buChar char="ü"/>
            </a:pPr>
            <a:endParaRPr lang="fa-IR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algn="r" rtl="1">
              <a:buClr>
                <a:schemeClr val="accent4">
                  <a:lumMod val="40000"/>
                  <a:lumOff val="60000"/>
                </a:schemeClr>
              </a:buClr>
              <a:buFont typeface="Wingdings" panose="05000000000000000000" pitchFamily="2" charset="2"/>
              <a:buChar char="ü"/>
            </a:pPr>
            <a:r>
              <a:rPr lang="fa-IR" dirty="0">
                <a:solidFill>
                  <a:srgbClr val="002060"/>
                </a:solidFill>
                <a:cs typeface="B Titr" panose="00000700000000000000" pitchFamily="2" charset="-78"/>
              </a:rPr>
              <a:t>برگزاری تمرین های دور میزی  ،  میدانی متعدد در زمینه حوادث سایبری، اپیدمی بیماریها،حمل ایمن نمونه، اطفای حریق، تخلیه ایمن و ...</a:t>
            </a:r>
          </a:p>
          <a:p>
            <a:pPr algn="r" rtl="1">
              <a:buClr>
                <a:schemeClr val="accent4">
                  <a:lumMod val="40000"/>
                  <a:lumOff val="60000"/>
                </a:schemeClr>
              </a:buClr>
              <a:buFont typeface="Wingdings" panose="05000000000000000000" pitchFamily="2" charset="2"/>
              <a:buChar char="ü"/>
            </a:pPr>
            <a:endParaRPr lang="fa-IR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algn="r" rtl="1">
              <a:buClr>
                <a:schemeClr val="accent4">
                  <a:lumMod val="40000"/>
                  <a:lumOff val="60000"/>
                </a:schemeClr>
              </a:buClr>
              <a:buFont typeface="Wingdings" panose="05000000000000000000" pitchFamily="2" charset="2"/>
              <a:buChar char="ü"/>
            </a:pPr>
            <a:endParaRPr lang="fa-IR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algn="r" rtl="1">
              <a:buClr>
                <a:schemeClr val="accent4">
                  <a:lumMod val="40000"/>
                  <a:lumOff val="60000"/>
                </a:schemeClr>
              </a:buClr>
              <a:buFont typeface="Wingdings" panose="05000000000000000000" pitchFamily="2" charset="2"/>
              <a:buChar char="ü"/>
            </a:pPr>
            <a:endParaRPr lang="fa-IR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algn="r" rtl="1">
              <a:buClr>
                <a:schemeClr val="accent4">
                  <a:lumMod val="40000"/>
                  <a:lumOff val="60000"/>
                </a:schemeClr>
              </a:buClr>
              <a:buFont typeface="Wingdings" panose="05000000000000000000" pitchFamily="2" charset="2"/>
              <a:buChar char="ü"/>
            </a:pPr>
            <a:endParaRPr lang="fa-IR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algn="r" rtl="1">
              <a:buClr>
                <a:schemeClr val="accent4">
                  <a:lumMod val="40000"/>
                  <a:lumOff val="60000"/>
                </a:schemeClr>
              </a:buClr>
              <a:buFont typeface="Wingdings" panose="05000000000000000000" pitchFamily="2" charset="2"/>
              <a:buChar char="ü"/>
            </a:pPr>
            <a:endParaRPr lang="fa-IR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algn="r" rtl="1">
              <a:buClr>
                <a:schemeClr val="accent4">
                  <a:lumMod val="40000"/>
                  <a:lumOff val="60000"/>
                </a:schemeClr>
              </a:buClr>
              <a:buFont typeface="Wingdings" panose="05000000000000000000" pitchFamily="2" charset="2"/>
              <a:buChar char="ü"/>
            </a:pPr>
            <a:endParaRPr lang="fa-IR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algn="r" rtl="1">
              <a:buClr>
                <a:schemeClr val="accent4">
                  <a:lumMod val="40000"/>
                  <a:lumOff val="60000"/>
                </a:schemeClr>
              </a:buClr>
              <a:buFont typeface="Wingdings" panose="05000000000000000000" pitchFamily="2" charset="2"/>
              <a:buChar char="ü"/>
            </a:pPr>
            <a:endParaRPr lang="fa-IR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algn="r" rtl="1">
              <a:buClr>
                <a:schemeClr val="accent4">
                  <a:lumMod val="40000"/>
                  <a:lumOff val="60000"/>
                </a:schemeClr>
              </a:buClr>
              <a:buFont typeface="Wingdings" panose="05000000000000000000" pitchFamily="2" charset="2"/>
              <a:buChar char="ü"/>
            </a:pPr>
            <a:endParaRPr lang="fa-IR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algn="r" rtl="1">
              <a:buClr>
                <a:schemeClr val="accent4">
                  <a:lumMod val="40000"/>
                  <a:lumOff val="60000"/>
                </a:schemeClr>
              </a:buClr>
              <a:buFont typeface="Wingdings" panose="05000000000000000000" pitchFamily="2" charset="2"/>
              <a:buChar char="ü"/>
            </a:pPr>
            <a:endParaRPr lang="fa-IR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algn="r" rtl="1">
              <a:buClr>
                <a:schemeClr val="accent4">
                  <a:lumMod val="40000"/>
                  <a:lumOff val="60000"/>
                </a:schemeClr>
              </a:buClr>
              <a:buFont typeface="Wingdings" panose="05000000000000000000" pitchFamily="2" charset="2"/>
              <a:buChar char="ü"/>
            </a:pPr>
            <a:endParaRPr lang="fa-IR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algn="r" rtl="1">
              <a:buClr>
                <a:schemeClr val="accent4">
                  <a:lumMod val="40000"/>
                  <a:lumOff val="60000"/>
                </a:schemeClr>
              </a:buClr>
              <a:buFont typeface="Wingdings" panose="05000000000000000000" pitchFamily="2" charset="2"/>
              <a:buChar char="ü"/>
            </a:pPr>
            <a:endParaRPr lang="fa-IR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algn="r" rtl="1">
              <a:buClr>
                <a:schemeClr val="accent4">
                  <a:lumMod val="40000"/>
                  <a:lumOff val="60000"/>
                </a:schemeClr>
              </a:buClr>
              <a:buFont typeface="Wingdings" panose="05000000000000000000" pitchFamily="2" charset="2"/>
              <a:buChar char="ü"/>
            </a:pPr>
            <a:endParaRPr lang="fa-IR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algn="r" rtl="1">
              <a:buClr>
                <a:schemeClr val="accent4">
                  <a:lumMod val="40000"/>
                  <a:lumOff val="60000"/>
                </a:schemeClr>
              </a:buClr>
              <a:buFont typeface="Wingdings" panose="05000000000000000000" pitchFamily="2" charset="2"/>
              <a:buChar char="ü"/>
            </a:pPr>
            <a:endParaRPr lang="fa-IR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algn="r" rtl="1">
              <a:buClr>
                <a:schemeClr val="accent4">
                  <a:lumMod val="40000"/>
                  <a:lumOff val="60000"/>
                </a:schemeClr>
              </a:buClr>
              <a:buFont typeface="Wingdings" panose="05000000000000000000" pitchFamily="2" charset="2"/>
              <a:buChar char="ü"/>
            </a:pPr>
            <a:endParaRPr lang="fa-IR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algn="r" rtl="1">
              <a:buClr>
                <a:schemeClr val="accent4">
                  <a:lumMod val="40000"/>
                  <a:lumOff val="60000"/>
                </a:schemeClr>
              </a:buClr>
              <a:buFont typeface="Wingdings" panose="05000000000000000000" pitchFamily="2" charset="2"/>
              <a:buChar char="ü"/>
            </a:pPr>
            <a:endParaRPr lang="fa-IR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algn="r" rtl="1">
              <a:buClr>
                <a:schemeClr val="accent4">
                  <a:lumMod val="40000"/>
                  <a:lumOff val="60000"/>
                </a:schemeClr>
              </a:buClr>
              <a:buFont typeface="Wingdings" panose="05000000000000000000" pitchFamily="2" charset="2"/>
              <a:buChar char="ü"/>
            </a:pPr>
            <a:endParaRPr lang="fa-IR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664" y="3086100"/>
            <a:ext cx="2239869" cy="167937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1530" y="3086100"/>
            <a:ext cx="2545463" cy="187099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0990" y="2986912"/>
            <a:ext cx="2443865" cy="187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8316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2559" y="1240164"/>
            <a:ext cx="8471648" cy="618630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r" rtl="1">
              <a:buClr>
                <a:schemeClr val="accent4">
                  <a:lumMod val="40000"/>
                  <a:lumOff val="60000"/>
                </a:schemeClr>
              </a:buClr>
              <a:buFont typeface="Wingdings" panose="05000000000000000000" pitchFamily="2" charset="2"/>
              <a:buChar char="ü"/>
            </a:pPr>
            <a:endParaRPr lang="fa-IR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algn="r" rtl="1">
              <a:buClr>
                <a:schemeClr val="accent4">
                  <a:lumMod val="40000"/>
                  <a:lumOff val="60000"/>
                </a:schemeClr>
              </a:buClr>
              <a:buFont typeface="Wingdings" panose="05000000000000000000" pitchFamily="2" charset="2"/>
              <a:buChar char="ü"/>
            </a:pPr>
            <a:endParaRPr lang="fa-IR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algn="r" rtl="1">
              <a:buClr>
                <a:schemeClr val="accent4">
                  <a:lumMod val="40000"/>
                  <a:lumOff val="60000"/>
                </a:schemeClr>
              </a:buClr>
              <a:buFont typeface="Wingdings" panose="05000000000000000000" pitchFamily="2" charset="2"/>
              <a:buChar char="ü"/>
            </a:pPr>
            <a:r>
              <a:rPr lang="fa-IR" dirty="0">
                <a:solidFill>
                  <a:srgbClr val="002060"/>
                </a:solidFill>
                <a:cs typeface="B Titr" panose="00000700000000000000" pitchFamily="2" charset="-78"/>
              </a:rPr>
              <a:t>شرکت در رزمایش های استانی با موضوعات زلزله و آمادگی در شرایط بحرانی</a:t>
            </a:r>
          </a:p>
          <a:p>
            <a:pPr algn="r" rtl="1">
              <a:buClr>
                <a:schemeClr val="accent4">
                  <a:lumMod val="40000"/>
                  <a:lumOff val="60000"/>
                </a:schemeClr>
              </a:buClr>
              <a:buFont typeface="Wingdings" panose="05000000000000000000" pitchFamily="2" charset="2"/>
              <a:buChar char="ü"/>
            </a:pPr>
            <a:endParaRPr lang="fa-IR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algn="r" rtl="1">
              <a:buClr>
                <a:schemeClr val="accent4">
                  <a:lumMod val="40000"/>
                  <a:lumOff val="60000"/>
                </a:schemeClr>
              </a:buClr>
              <a:buFont typeface="Wingdings" panose="05000000000000000000" pitchFamily="2" charset="2"/>
              <a:buChar char="ü"/>
            </a:pPr>
            <a:endParaRPr lang="fa-IR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algn="r" rtl="1">
              <a:buClr>
                <a:schemeClr val="accent4">
                  <a:lumMod val="40000"/>
                  <a:lumOff val="60000"/>
                </a:schemeClr>
              </a:buClr>
              <a:buFont typeface="Wingdings" panose="05000000000000000000" pitchFamily="2" charset="2"/>
              <a:buChar char="ü"/>
            </a:pPr>
            <a:endParaRPr lang="fa-IR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algn="r" rtl="1">
              <a:buClr>
                <a:schemeClr val="accent4">
                  <a:lumMod val="40000"/>
                  <a:lumOff val="60000"/>
                </a:schemeClr>
              </a:buClr>
              <a:buFont typeface="Wingdings" panose="05000000000000000000" pitchFamily="2" charset="2"/>
              <a:buChar char="ü"/>
            </a:pPr>
            <a:endParaRPr lang="fa-IR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algn="r" rtl="1">
              <a:buClr>
                <a:schemeClr val="accent4">
                  <a:lumMod val="40000"/>
                  <a:lumOff val="60000"/>
                </a:schemeClr>
              </a:buClr>
              <a:buFont typeface="Wingdings" panose="05000000000000000000" pitchFamily="2" charset="2"/>
              <a:buChar char="ü"/>
            </a:pPr>
            <a:endParaRPr lang="fa-IR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algn="r" rtl="1">
              <a:buClr>
                <a:schemeClr val="accent4">
                  <a:lumMod val="40000"/>
                  <a:lumOff val="60000"/>
                </a:schemeClr>
              </a:buClr>
              <a:buFont typeface="Wingdings" panose="05000000000000000000" pitchFamily="2" charset="2"/>
              <a:buChar char="ü"/>
            </a:pPr>
            <a:endParaRPr lang="fa-IR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algn="r" rtl="1">
              <a:buClr>
                <a:schemeClr val="accent4">
                  <a:lumMod val="40000"/>
                  <a:lumOff val="60000"/>
                </a:schemeClr>
              </a:buClr>
              <a:buFont typeface="Wingdings" panose="05000000000000000000" pitchFamily="2" charset="2"/>
              <a:buChar char="ü"/>
            </a:pPr>
            <a:endParaRPr lang="fa-IR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algn="r" rtl="1">
              <a:buClr>
                <a:schemeClr val="accent4">
                  <a:lumMod val="40000"/>
                  <a:lumOff val="60000"/>
                </a:schemeClr>
              </a:buClr>
              <a:buFont typeface="Wingdings" panose="05000000000000000000" pitchFamily="2" charset="2"/>
              <a:buChar char="ü"/>
            </a:pPr>
            <a:endParaRPr lang="fa-IR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algn="r" rtl="1">
              <a:buClr>
                <a:schemeClr val="accent4">
                  <a:lumMod val="40000"/>
                  <a:lumOff val="60000"/>
                </a:schemeClr>
              </a:buClr>
              <a:buFont typeface="Wingdings" panose="05000000000000000000" pitchFamily="2" charset="2"/>
              <a:buChar char="ü"/>
            </a:pPr>
            <a:endParaRPr lang="fa-IR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algn="r" rtl="1">
              <a:buClr>
                <a:schemeClr val="accent4">
                  <a:lumMod val="40000"/>
                  <a:lumOff val="60000"/>
                </a:schemeClr>
              </a:buClr>
              <a:buFont typeface="Wingdings" panose="05000000000000000000" pitchFamily="2" charset="2"/>
              <a:buChar char="ü"/>
            </a:pPr>
            <a:endParaRPr lang="fa-IR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algn="r" rtl="1">
              <a:buClr>
                <a:schemeClr val="accent4">
                  <a:lumMod val="40000"/>
                  <a:lumOff val="60000"/>
                </a:schemeClr>
              </a:buClr>
              <a:buFont typeface="Wingdings" panose="05000000000000000000" pitchFamily="2" charset="2"/>
              <a:buChar char="ü"/>
            </a:pPr>
            <a:endParaRPr lang="fa-IR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algn="r" rtl="1">
              <a:buClr>
                <a:schemeClr val="accent4">
                  <a:lumMod val="40000"/>
                  <a:lumOff val="60000"/>
                </a:schemeClr>
              </a:buClr>
              <a:buFont typeface="Wingdings" panose="05000000000000000000" pitchFamily="2" charset="2"/>
              <a:buChar char="ü"/>
            </a:pPr>
            <a:endParaRPr lang="fa-IR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algn="r" rtl="1">
              <a:buClr>
                <a:schemeClr val="accent4">
                  <a:lumMod val="40000"/>
                  <a:lumOff val="60000"/>
                </a:schemeClr>
              </a:buClr>
              <a:buFont typeface="Wingdings" panose="05000000000000000000" pitchFamily="2" charset="2"/>
              <a:buChar char="ü"/>
            </a:pPr>
            <a:endParaRPr lang="fa-IR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algn="r" rtl="1">
              <a:buClr>
                <a:schemeClr val="accent4">
                  <a:lumMod val="40000"/>
                  <a:lumOff val="60000"/>
                </a:schemeClr>
              </a:buClr>
              <a:buFont typeface="Wingdings" panose="05000000000000000000" pitchFamily="2" charset="2"/>
              <a:buChar char="ü"/>
            </a:pPr>
            <a:endParaRPr lang="fa-IR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algn="r" rtl="1">
              <a:buClr>
                <a:schemeClr val="accent4">
                  <a:lumMod val="40000"/>
                  <a:lumOff val="60000"/>
                </a:schemeClr>
              </a:buClr>
              <a:buFont typeface="Wingdings" panose="05000000000000000000" pitchFamily="2" charset="2"/>
              <a:buChar char="ü"/>
            </a:pPr>
            <a:endParaRPr lang="fa-IR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algn="r" rtl="1">
              <a:buClr>
                <a:schemeClr val="accent4">
                  <a:lumMod val="40000"/>
                  <a:lumOff val="60000"/>
                </a:schemeClr>
              </a:buClr>
              <a:buFont typeface="Wingdings" panose="05000000000000000000" pitchFamily="2" charset="2"/>
              <a:buChar char="ü"/>
            </a:pPr>
            <a:endParaRPr lang="fa-IR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algn="r" rtl="1">
              <a:buClr>
                <a:schemeClr val="accent4">
                  <a:lumMod val="40000"/>
                  <a:lumOff val="60000"/>
                </a:schemeClr>
              </a:buClr>
              <a:buFont typeface="Wingdings" panose="05000000000000000000" pitchFamily="2" charset="2"/>
              <a:buChar char="ü"/>
            </a:pPr>
            <a:endParaRPr lang="fa-IR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algn="r" rtl="1">
              <a:buClr>
                <a:schemeClr val="accent4">
                  <a:lumMod val="40000"/>
                  <a:lumOff val="60000"/>
                </a:schemeClr>
              </a:buClr>
              <a:buFont typeface="Wingdings" panose="05000000000000000000" pitchFamily="2" charset="2"/>
              <a:buChar char="ü"/>
            </a:pPr>
            <a:endParaRPr lang="fa-IR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algn="r" rtl="1">
              <a:buClr>
                <a:schemeClr val="accent4">
                  <a:lumMod val="40000"/>
                  <a:lumOff val="60000"/>
                </a:schemeClr>
              </a:buClr>
              <a:buFont typeface="Wingdings" panose="05000000000000000000" pitchFamily="2" charset="2"/>
              <a:buChar char="ü"/>
            </a:pPr>
            <a:endParaRPr lang="fa-IR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433669" y="2400298"/>
            <a:ext cx="8209428" cy="2612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3936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73C573D0-F6C5-E8A4-1756-2AE0A3426ABE}"/>
              </a:ext>
            </a:extLst>
          </p:cNvPr>
          <p:cNvSpPr txBox="1"/>
          <p:nvPr/>
        </p:nvSpPr>
        <p:spPr>
          <a:xfrm>
            <a:off x="212272" y="1252125"/>
            <a:ext cx="8719457" cy="507831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214313" indent="-214313" algn="r" rtl="1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fa-IR" b="1" dirty="0">
              <a:cs typeface="B Titr" panose="00000700000000000000" pitchFamily="2" charset="-78"/>
            </a:endParaRPr>
          </a:p>
          <a:p>
            <a:pPr marL="214313" indent="-214313" algn="r" rtl="1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fa-IR" b="1" dirty="0">
              <a:cs typeface="B Titr" panose="00000700000000000000" pitchFamily="2" charset="-78"/>
            </a:endParaRPr>
          </a:p>
          <a:p>
            <a:pPr marL="214313" indent="-214313" algn="r" rtl="1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fa-IR" b="1" dirty="0">
              <a:cs typeface="B Titr" panose="00000700000000000000" pitchFamily="2" charset="-78"/>
            </a:endParaRPr>
          </a:p>
          <a:p>
            <a:pPr marL="214313" indent="-214313" algn="r" rtl="1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fa-IR" b="1" dirty="0">
              <a:cs typeface="B Titr" panose="00000700000000000000" pitchFamily="2" charset="-78"/>
            </a:endParaRPr>
          </a:p>
          <a:p>
            <a:pPr marL="214313" indent="-214313" algn="r" rtl="1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fa-IR" b="1" dirty="0">
              <a:cs typeface="B Titr" panose="00000700000000000000" pitchFamily="2" charset="-78"/>
            </a:endParaRPr>
          </a:p>
          <a:p>
            <a:pPr algn="r" rtl="1">
              <a:buClr>
                <a:srgbClr val="FFFF00"/>
              </a:buClr>
            </a:pPr>
            <a:endParaRPr lang="fa-IR" b="1" dirty="0">
              <a:cs typeface="B Titr" panose="00000700000000000000" pitchFamily="2" charset="-78"/>
            </a:endParaRPr>
          </a:p>
          <a:p>
            <a:pPr marL="214313" indent="-214313" algn="r" rtl="1">
              <a:buClr>
                <a:srgbClr val="FFFF00"/>
              </a:buClr>
              <a:buFont typeface="Wingdings" panose="05000000000000000000" pitchFamily="2" charset="2"/>
              <a:buChar char="ü"/>
            </a:pPr>
            <a:r>
              <a:rPr lang="fa-IR" b="1" dirty="0">
                <a:solidFill>
                  <a:srgbClr val="002060"/>
                </a:solidFill>
                <a:cs typeface="B Titr" panose="00000700000000000000" pitchFamily="2" charset="-78"/>
              </a:rPr>
              <a:t>اجرای برنامه جامعه ایمن و پیگیری رفع نقاط حادثه خیز در شهرستانهای تابعه و رفع نقاط حادثه خیز </a:t>
            </a:r>
          </a:p>
          <a:p>
            <a:pPr marL="214313" indent="-214313" algn="r" rtl="1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fa-IR" b="1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marL="214313" indent="-214313" algn="r" rtl="1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fa-IR" b="1" dirty="0">
              <a:cs typeface="B Titr" panose="00000700000000000000" pitchFamily="2" charset="-78"/>
            </a:endParaRPr>
          </a:p>
          <a:p>
            <a:pPr marL="214313" indent="-214313" algn="r" rtl="1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fa-IR" b="1" dirty="0">
              <a:cs typeface="B Titr" panose="00000700000000000000" pitchFamily="2" charset="-78"/>
            </a:endParaRPr>
          </a:p>
          <a:p>
            <a:pPr marL="214313" indent="-214313" algn="r" rtl="1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fa-IR" b="1" dirty="0">
              <a:cs typeface="B Titr" panose="00000700000000000000" pitchFamily="2" charset="-78"/>
            </a:endParaRPr>
          </a:p>
          <a:p>
            <a:pPr marL="214313" indent="-214313" algn="r" rtl="1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fa-IR" b="1" dirty="0">
              <a:cs typeface="B Titr" panose="00000700000000000000" pitchFamily="2" charset="-78"/>
            </a:endParaRPr>
          </a:p>
          <a:p>
            <a:pPr marL="214313" indent="-214313" algn="r" rtl="1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fa-IR" b="1" dirty="0">
              <a:cs typeface="B Titr" panose="00000700000000000000" pitchFamily="2" charset="-78"/>
            </a:endParaRPr>
          </a:p>
          <a:p>
            <a:pPr algn="r" rtl="1">
              <a:buClr>
                <a:srgbClr val="FFFF00"/>
              </a:buClr>
            </a:pPr>
            <a:endParaRPr lang="fa-IR" b="1" dirty="0">
              <a:cs typeface="B Titr" panose="00000700000000000000" pitchFamily="2" charset="-78"/>
            </a:endParaRPr>
          </a:p>
          <a:p>
            <a:pPr marL="214313" indent="-214313" algn="r" rtl="1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fa-IR" b="1" dirty="0">
              <a:cs typeface="B Titr" panose="00000700000000000000" pitchFamily="2" charset="-78"/>
            </a:endParaRPr>
          </a:p>
          <a:p>
            <a:pPr marL="214313" indent="-214313" algn="r" rtl="1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fa-IR" b="1" dirty="0">
              <a:cs typeface="B Titr" panose="00000700000000000000" pitchFamily="2" charset="-78"/>
            </a:endParaRPr>
          </a:p>
          <a:p>
            <a:pPr algn="r"/>
            <a:endParaRPr lang="fa-IR" b="1" dirty="0">
              <a:cs typeface="B Titr" panose="00000700000000000000" pitchFamily="2" charset="-78"/>
            </a:endParaRPr>
          </a:p>
          <a:p>
            <a:pPr algn="r"/>
            <a:endParaRPr lang="fa-IR" b="1" dirty="0">
              <a:cs typeface="B Titr" panose="00000700000000000000" pitchFamily="2" charset="-78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016636"/>
              </p:ext>
            </p:extLst>
          </p:nvPr>
        </p:nvGraphicFramePr>
        <p:xfrm>
          <a:off x="346261" y="3429000"/>
          <a:ext cx="8451478" cy="161271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41309">
                  <a:extLst>
                    <a:ext uri="{9D8B030D-6E8A-4147-A177-3AD203B41FA5}">
                      <a16:colId xmlns:a16="http://schemas.microsoft.com/office/drawing/2014/main" val="428138493"/>
                    </a:ext>
                  </a:extLst>
                </a:gridCol>
                <a:gridCol w="2068905">
                  <a:extLst>
                    <a:ext uri="{9D8B030D-6E8A-4147-A177-3AD203B41FA5}">
                      <a16:colId xmlns:a16="http://schemas.microsoft.com/office/drawing/2014/main" val="1647250489"/>
                    </a:ext>
                  </a:extLst>
                </a:gridCol>
                <a:gridCol w="1732546">
                  <a:extLst>
                    <a:ext uri="{9D8B030D-6E8A-4147-A177-3AD203B41FA5}">
                      <a16:colId xmlns:a16="http://schemas.microsoft.com/office/drawing/2014/main" val="1230351460"/>
                    </a:ext>
                  </a:extLst>
                </a:gridCol>
                <a:gridCol w="1613686">
                  <a:extLst>
                    <a:ext uri="{9D8B030D-6E8A-4147-A177-3AD203B41FA5}">
                      <a16:colId xmlns:a16="http://schemas.microsoft.com/office/drawing/2014/main" val="443138983"/>
                    </a:ext>
                  </a:extLst>
                </a:gridCol>
                <a:gridCol w="595032">
                  <a:extLst>
                    <a:ext uri="{9D8B030D-6E8A-4147-A177-3AD203B41FA5}">
                      <a16:colId xmlns:a16="http://schemas.microsoft.com/office/drawing/2014/main" val="2262806132"/>
                    </a:ext>
                  </a:extLst>
                </a:gridCol>
              </a:tblGrid>
              <a:tr h="1090889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effectLst/>
                          <a:cs typeface="B Titr" panose="00000700000000000000" pitchFamily="2" charset="-78"/>
                        </a:rPr>
                        <a:t>تعداد نقاط حادثه خیز اصلاح شده براساس پیگیری کمیته ها و زیرکمیته های جامعه ایمن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effectLst/>
                          <a:cs typeface="B Titr" panose="00000700000000000000" pitchFamily="2" charset="-78"/>
                        </a:rPr>
                        <a:t>تعداد نقاط حادثه خیز شناسایی شده در شهرستان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effectLst/>
                          <a:cs typeface="B Titr" panose="00000700000000000000" pitchFamily="2" charset="-78"/>
                        </a:rPr>
                        <a:t>تعداد زیرکمیته های جامعه ایمن و نام زیرکمیته در سال 1403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effectLst/>
                          <a:cs typeface="B Titr" panose="00000700000000000000" pitchFamily="2" charset="-78"/>
                        </a:rPr>
                        <a:t>تعداد جلسات کمیته جامعه ایمن برگزار شده در سال 1403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effectLst/>
                        </a:rPr>
                        <a:t>استان 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val="183091723"/>
                  </a:ext>
                </a:extLst>
              </a:tr>
              <a:tr h="521828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186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51435" marR="5143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318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51435" marR="5143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98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51435" marR="5143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48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51435" marR="5143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اصفهان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51435" marR="5143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87427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43719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1C82EEB-9644-D172-42F1-25C59EF1DB39}"/>
              </a:ext>
            </a:extLst>
          </p:cNvPr>
          <p:cNvSpPr txBox="1"/>
          <p:nvPr/>
        </p:nvSpPr>
        <p:spPr>
          <a:xfrm>
            <a:off x="655093" y="1495347"/>
            <a:ext cx="8117005" cy="466281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214313" indent="-214313" algn="r" defTabSz="685800" rtl="1" eaLnBrk="1" fontAlgn="auto" hangingPunct="1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Font typeface="Wingdings" panose="05000000000000000000" pitchFamily="2" charset="2"/>
              <a:buChar char="ü"/>
              <a:defRPr/>
            </a:pPr>
            <a:endParaRPr lang="fa-IR" sz="1200" b="1" dirty="0">
              <a:solidFill>
                <a:srgbClr val="002060"/>
              </a:solidFill>
              <a:latin typeface="Calibri" panose="020F0502020204030204"/>
              <a:cs typeface="B Titr" panose="00000700000000000000" pitchFamily="2" charset="-78"/>
            </a:endParaRPr>
          </a:p>
          <a:p>
            <a:pPr marL="214313" indent="-214313" algn="r" defTabSz="685800" rtl="1" eaLnBrk="1" fontAlgn="auto" hangingPunct="1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Font typeface="Wingdings" panose="05000000000000000000" pitchFamily="2" charset="2"/>
              <a:buChar char="ü"/>
              <a:defRPr/>
            </a:pPr>
            <a:endParaRPr lang="fa-IR" sz="1200" b="1" dirty="0">
              <a:solidFill>
                <a:srgbClr val="002060"/>
              </a:solidFill>
              <a:latin typeface="Calibri" panose="020F0502020204030204"/>
              <a:cs typeface="B Titr" panose="00000700000000000000" pitchFamily="2" charset="-78"/>
            </a:endParaRPr>
          </a:p>
          <a:p>
            <a:pPr marL="214313" indent="-214313" algn="r" defTabSz="685800" rtl="1" eaLnBrk="1" fontAlgn="auto" hangingPunct="1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Font typeface="Wingdings" panose="05000000000000000000" pitchFamily="2" charset="2"/>
              <a:buChar char="ü"/>
              <a:defRPr/>
            </a:pPr>
            <a:endParaRPr lang="fa-IR" sz="1200" b="1" dirty="0">
              <a:solidFill>
                <a:srgbClr val="002060"/>
              </a:solidFill>
              <a:latin typeface="Calibri" panose="020F0502020204030204"/>
              <a:cs typeface="B Titr" panose="00000700000000000000" pitchFamily="2" charset="-78"/>
            </a:endParaRPr>
          </a:p>
          <a:p>
            <a:pPr marL="214313" indent="-214313" algn="r" defTabSz="685800" rtl="1" eaLnBrk="1" fontAlgn="auto" hangingPunct="1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Font typeface="Wingdings" panose="05000000000000000000" pitchFamily="2" charset="2"/>
              <a:buChar char="ü"/>
              <a:defRPr/>
            </a:pPr>
            <a:endParaRPr lang="fa-IR" sz="1200" b="1" dirty="0">
              <a:solidFill>
                <a:srgbClr val="002060"/>
              </a:solidFill>
              <a:latin typeface="Calibri" panose="020F0502020204030204"/>
              <a:cs typeface="B Titr" panose="00000700000000000000" pitchFamily="2" charset="-78"/>
            </a:endParaRPr>
          </a:p>
          <a:p>
            <a:pPr marL="214313" indent="-214313" algn="r" defTabSz="685800" rtl="1" eaLnBrk="1" fontAlgn="auto" hangingPunct="1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Font typeface="Wingdings" panose="05000000000000000000" pitchFamily="2" charset="2"/>
              <a:buChar char="ü"/>
              <a:defRPr/>
            </a:pPr>
            <a:endParaRPr lang="fa-IR" sz="1200" b="1" dirty="0">
              <a:solidFill>
                <a:srgbClr val="002060"/>
              </a:solidFill>
              <a:latin typeface="Calibri" panose="020F0502020204030204"/>
              <a:cs typeface="B Titr" panose="00000700000000000000" pitchFamily="2" charset="-78"/>
            </a:endParaRPr>
          </a:p>
          <a:p>
            <a:pPr marL="214313" indent="-214313" algn="r" defTabSz="685800" rtl="1" eaLnBrk="1" fontAlgn="auto" hangingPunct="1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Font typeface="Wingdings" panose="05000000000000000000" pitchFamily="2" charset="2"/>
              <a:buChar char="ü"/>
              <a:defRPr/>
            </a:pPr>
            <a:r>
              <a:rPr lang="fa-IR" sz="1200" b="1" dirty="0">
                <a:solidFill>
                  <a:srgbClr val="002060"/>
                </a:solidFill>
                <a:latin typeface="Calibri" panose="020F0502020204030204"/>
                <a:cs typeface="B Titr" panose="00000700000000000000" pitchFamily="2" charset="-78"/>
              </a:rPr>
              <a:t>تدوین برنامه جامع پیشگیری از غرق شدگی و استخراج آمار استخر های کشاورزی نا ایمن و طرح موضوع در کمیته های جامعه ایمن و ایمن سازی استخرها:      </a:t>
            </a:r>
          </a:p>
          <a:p>
            <a:pPr marL="214313" indent="-214313" algn="r" defTabSz="685800" rtl="1" eaLnBrk="1" fontAlgn="auto" hangingPunct="1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Font typeface="Wingdings" panose="05000000000000000000" pitchFamily="2" charset="2"/>
              <a:buChar char="ü"/>
              <a:defRPr/>
            </a:pPr>
            <a:endParaRPr lang="fa-IR" sz="1200" b="1" dirty="0">
              <a:solidFill>
                <a:srgbClr val="002060"/>
              </a:solidFill>
              <a:latin typeface="Calibri" panose="020F0502020204030204"/>
              <a:cs typeface="B Titr" panose="00000700000000000000" pitchFamily="2" charset="-78"/>
            </a:endParaRPr>
          </a:p>
          <a:p>
            <a:pPr algn="r" defTabSz="685800" rtl="1" eaLnBrk="1" fontAlgn="auto" hangingPunct="1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defRPr/>
            </a:pPr>
            <a:endParaRPr lang="fa-IR" sz="1200" b="1" dirty="0">
              <a:solidFill>
                <a:srgbClr val="002060"/>
              </a:solidFill>
              <a:latin typeface="Calibri" panose="020F0502020204030204"/>
              <a:cs typeface="B Titr" panose="00000700000000000000" pitchFamily="2" charset="-78"/>
            </a:endParaRPr>
          </a:p>
          <a:p>
            <a:pPr marL="214313" indent="-214313" algn="r" defTabSz="685800" rtl="1" eaLnBrk="1" fontAlgn="auto" hangingPunct="1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Font typeface="Wingdings" panose="05000000000000000000" pitchFamily="2" charset="2"/>
              <a:buChar char="ü"/>
              <a:defRPr/>
            </a:pPr>
            <a:endParaRPr lang="fa-IR" sz="1350" b="1" dirty="0">
              <a:solidFill>
                <a:srgbClr val="002060"/>
              </a:solidFill>
              <a:latin typeface="Calibri" panose="020F0502020204030204"/>
              <a:cs typeface="B Titr" panose="00000700000000000000" pitchFamily="2" charset="-78"/>
            </a:endParaRPr>
          </a:p>
          <a:p>
            <a:pPr marL="214313" indent="-214313" algn="r" defTabSz="685800" rtl="1" eaLnBrk="1" fontAlgn="auto" hangingPunct="1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Font typeface="Wingdings" panose="05000000000000000000" pitchFamily="2" charset="2"/>
              <a:buChar char="ü"/>
              <a:defRPr/>
            </a:pPr>
            <a:endParaRPr lang="fa-IR" b="1" dirty="0">
              <a:solidFill>
                <a:srgbClr val="002060"/>
              </a:solidFill>
              <a:latin typeface="Calibri" panose="020F0502020204030204"/>
              <a:cs typeface="B Titr" panose="00000700000000000000" pitchFamily="2" charset="-78"/>
            </a:endParaRPr>
          </a:p>
          <a:p>
            <a:pPr marL="214313" indent="-214313" algn="r" defTabSz="685800" rtl="1" eaLnBrk="1" fontAlgn="auto" hangingPunct="1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Font typeface="Wingdings" panose="05000000000000000000" pitchFamily="2" charset="2"/>
              <a:buChar char="ü"/>
              <a:defRPr/>
            </a:pPr>
            <a:endParaRPr lang="fa-IR" sz="1350" b="1" dirty="0">
              <a:solidFill>
                <a:srgbClr val="002060"/>
              </a:solidFill>
              <a:latin typeface="Calibri" panose="020F0502020204030204"/>
              <a:cs typeface="B Titr" panose="00000700000000000000" pitchFamily="2" charset="-78"/>
            </a:endParaRPr>
          </a:p>
          <a:p>
            <a:pPr marL="2957513" lvl="8" indent="-214313" algn="r" rtl="1">
              <a:buClr>
                <a:srgbClr val="FFFF00"/>
              </a:buClr>
              <a:buFont typeface="Wingdings" panose="05000000000000000000" pitchFamily="2" charset="2"/>
              <a:buChar char="ü"/>
              <a:defRPr/>
            </a:pPr>
            <a:endParaRPr lang="fa-IR" b="1" dirty="0">
              <a:solidFill>
                <a:srgbClr val="002060"/>
              </a:solidFill>
              <a:latin typeface="Calibri" panose="020F0502020204030204"/>
              <a:cs typeface="B Titr" panose="00000700000000000000" pitchFamily="2" charset="-78"/>
            </a:endParaRPr>
          </a:p>
          <a:p>
            <a:pPr marL="214313" indent="-214313" algn="r" defTabSz="685800" rtl="1" eaLnBrk="1" fontAlgn="auto" hangingPunct="1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Font typeface="Wingdings" panose="05000000000000000000" pitchFamily="2" charset="2"/>
              <a:buChar char="ü"/>
              <a:defRPr/>
            </a:pPr>
            <a:endParaRPr lang="fa-IR" sz="1350" b="1" dirty="0">
              <a:solidFill>
                <a:srgbClr val="002060"/>
              </a:solidFill>
              <a:latin typeface="Calibri" panose="020F0502020204030204"/>
              <a:cs typeface="B Titr" panose="00000700000000000000" pitchFamily="2" charset="-78"/>
            </a:endParaRPr>
          </a:p>
          <a:p>
            <a:pPr marL="214313" indent="-214313" algn="r" defTabSz="685800" rtl="1" eaLnBrk="1" fontAlgn="auto" hangingPunct="1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Font typeface="Wingdings" panose="05000000000000000000" pitchFamily="2" charset="2"/>
              <a:buChar char="ü"/>
              <a:defRPr/>
            </a:pPr>
            <a:endParaRPr lang="fa-IR" b="1" dirty="0">
              <a:solidFill>
                <a:srgbClr val="002060"/>
              </a:solidFill>
              <a:latin typeface="Calibri" panose="020F0502020204030204"/>
              <a:cs typeface="B Titr" panose="00000700000000000000" pitchFamily="2" charset="-78"/>
            </a:endParaRPr>
          </a:p>
          <a:p>
            <a:pPr marL="214313" indent="-214313" algn="r" defTabSz="685800" rtl="1" eaLnBrk="1" fontAlgn="auto" hangingPunct="1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Font typeface="Wingdings" panose="05000000000000000000" pitchFamily="2" charset="2"/>
              <a:buChar char="ü"/>
              <a:defRPr/>
            </a:pPr>
            <a:endParaRPr lang="fa-IR" sz="1350" b="1" dirty="0">
              <a:solidFill>
                <a:srgbClr val="002060"/>
              </a:solidFill>
              <a:latin typeface="Calibri" panose="020F0502020204030204"/>
              <a:cs typeface="B Titr" panose="00000700000000000000" pitchFamily="2" charset="-78"/>
            </a:endParaRPr>
          </a:p>
          <a:p>
            <a:pPr marL="214313" indent="-214313" algn="r" defTabSz="685800" rtl="1" eaLnBrk="1" fontAlgn="auto" hangingPunct="1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Font typeface="Wingdings" panose="05000000000000000000" pitchFamily="2" charset="2"/>
              <a:buChar char="ü"/>
              <a:defRPr/>
            </a:pPr>
            <a:endParaRPr lang="fa-IR" b="1" dirty="0">
              <a:solidFill>
                <a:srgbClr val="002060"/>
              </a:solidFill>
              <a:latin typeface="Calibri" panose="020F0502020204030204"/>
              <a:cs typeface="B Titr" panose="00000700000000000000" pitchFamily="2" charset="-78"/>
            </a:endParaRPr>
          </a:p>
          <a:p>
            <a:pPr marL="214313" indent="-214313" algn="r" defTabSz="685800" rtl="1" eaLnBrk="1" fontAlgn="auto" hangingPunct="1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Font typeface="Wingdings" panose="05000000000000000000" pitchFamily="2" charset="2"/>
              <a:buChar char="ü"/>
              <a:defRPr/>
            </a:pPr>
            <a:endParaRPr lang="fa-IR" sz="1350" b="1" dirty="0">
              <a:solidFill>
                <a:srgbClr val="002060"/>
              </a:solidFill>
              <a:latin typeface="Calibri" panose="020F0502020204030204"/>
              <a:cs typeface="B Titr" panose="00000700000000000000" pitchFamily="2" charset="-78"/>
            </a:endParaRPr>
          </a:p>
          <a:p>
            <a:pPr marL="214313" indent="-214313" algn="r" defTabSz="685800" rtl="1" eaLnBrk="1" fontAlgn="auto" hangingPunct="1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Font typeface="Wingdings" panose="05000000000000000000" pitchFamily="2" charset="2"/>
              <a:buChar char="ü"/>
              <a:defRPr/>
            </a:pPr>
            <a:endParaRPr lang="fa-IR" b="1" dirty="0">
              <a:solidFill>
                <a:srgbClr val="002060"/>
              </a:solidFill>
              <a:latin typeface="Calibri" panose="020F0502020204030204"/>
              <a:cs typeface="B Titr" panose="00000700000000000000" pitchFamily="2" charset="-78"/>
            </a:endParaRPr>
          </a:p>
          <a:p>
            <a:pPr algn="r" defTabSz="685800" rtl="1" eaLnBrk="1" fontAlgn="auto" hangingPunct="1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defRPr/>
            </a:pPr>
            <a:endParaRPr lang="fa-IR" sz="1350" b="1" dirty="0">
              <a:solidFill>
                <a:srgbClr val="002060"/>
              </a:solidFill>
              <a:latin typeface="Calibri" panose="020F0502020204030204"/>
              <a:cs typeface="B Titr" panose="00000700000000000000" pitchFamily="2" charset="-78"/>
            </a:endParaRPr>
          </a:p>
          <a:p>
            <a:pPr marL="214313" indent="-214313" algn="r" defTabSz="685800" rtl="1" eaLnBrk="1" fontAlgn="auto" hangingPunct="1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Font typeface="Wingdings" panose="05000000000000000000" pitchFamily="2" charset="2"/>
              <a:buChar char="ü"/>
              <a:defRPr/>
            </a:pPr>
            <a:endParaRPr lang="fa-IR" b="1" dirty="0">
              <a:solidFill>
                <a:srgbClr val="002060"/>
              </a:solidFill>
              <a:latin typeface="Calibri" panose="020F0502020204030204"/>
              <a:cs typeface="B Titr" panose="00000700000000000000" pitchFamily="2" charset="-78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785373" y="3561297"/>
          <a:ext cx="7856444" cy="91313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43419">
                  <a:extLst>
                    <a:ext uri="{9D8B030D-6E8A-4147-A177-3AD203B41FA5}">
                      <a16:colId xmlns:a16="http://schemas.microsoft.com/office/drawing/2014/main" val="4069462111"/>
                    </a:ext>
                  </a:extLst>
                </a:gridCol>
                <a:gridCol w="1590612">
                  <a:extLst>
                    <a:ext uri="{9D8B030D-6E8A-4147-A177-3AD203B41FA5}">
                      <a16:colId xmlns:a16="http://schemas.microsoft.com/office/drawing/2014/main" val="1595254707"/>
                    </a:ext>
                  </a:extLst>
                </a:gridCol>
                <a:gridCol w="1533617">
                  <a:extLst>
                    <a:ext uri="{9D8B030D-6E8A-4147-A177-3AD203B41FA5}">
                      <a16:colId xmlns:a16="http://schemas.microsoft.com/office/drawing/2014/main" val="1931153699"/>
                    </a:ext>
                  </a:extLst>
                </a:gridCol>
                <a:gridCol w="1933252">
                  <a:extLst>
                    <a:ext uri="{9D8B030D-6E8A-4147-A177-3AD203B41FA5}">
                      <a16:colId xmlns:a16="http://schemas.microsoft.com/office/drawing/2014/main" val="587828781"/>
                    </a:ext>
                  </a:extLst>
                </a:gridCol>
                <a:gridCol w="655544">
                  <a:extLst>
                    <a:ext uri="{9D8B030D-6E8A-4147-A177-3AD203B41FA5}">
                      <a16:colId xmlns:a16="http://schemas.microsoft.com/office/drawing/2014/main" val="3967796232"/>
                    </a:ext>
                  </a:extLst>
                </a:gridCol>
              </a:tblGrid>
              <a:tr h="660368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effectLst/>
                          <a:cs typeface="B Titr" panose="00000700000000000000" pitchFamily="2" charset="-78"/>
                        </a:rPr>
                        <a:t>تعداد استخر کشاورزی ایمن شده بر اسا س پیگیری انجام شده از سال 1403تاکنون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effectLst/>
                          <a:cs typeface="B Titr" panose="00000700000000000000" pitchFamily="2" charset="-78"/>
                        </a:rPr>
                        <a:t>تعدادد استخر کشاورزی غیر ایمن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effectLst/>
                          <a:cs typeface="B Titr" panose="00000700000000000000" pitchFamily="2" charset="-78"/>
                        </a:rPr>
                        <a:t>تعداد استخر کشاورزی ایمن ازابتدای طرح 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effectLst/>
                          <a:cs typeface="B Titr" panose="00000700000000000000" pitchFamily="2" charset="-78"/>
                        </a:rPr>
                        <a:t>تعداد استخر های کشاورزی موجود یا شناسایی شده در محدوده استان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effectLst/>
                          <a:cs typeface="B Titr" panose="00000700000000000000" pitchFamily="2" charset="-78"/>
                        </a:rPr>
                        <a:t>استان 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val="2417693476"/>
                  </a:ext>
                </a:extLst>
              </a:tr>
              <a:tr h="220123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972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51435" marR="5143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3054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51435" marR="5143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5950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51435" marR="5143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9981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51435" marR="5143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اصفهان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51435" marR="5143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68951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1032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BCE2C1-9892-4AF1-BA7B-5CBD44C4B4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14D84B-DB67-44C3-89CD-6588E30D80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1900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69622" y="2078850"/>
            <a:ext cx="726209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700" dirty="0">
                <a:cs typeface="B Titr" panose="00000700000000000000" pitchFamily="2" charset="-78"/>
              </a:rPr>
              <a:t>گزارش یکساله گروه جوانی جمعیت و سلامت خانواده</a:t>
            </a:r>
          </a:p>
          <a:p>
            <a:pPr algn="ctr"/>
            <a:r>
              <a:rPr lang="fa-IR" sz="2700" dirty="0">
                <a:cs typeface="B Titr" panose="00000700000000000000" pitchFamily="2" charset="-78"/>
              </a:rPr>
              <a:t>شهریور 1403 تا شهریور 1404</a:t>
            </a:r>
            <a:endParaRPr lang="en-US" sz="27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1089860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58422" y="1646802"/>
            <a:ext cx="6635748" cy="3834426"/>
          </a:xfrm>
        </p:spPr>
        <p:txBody>
          <a:bodyPr/>
          <a:lstStyle/>
          <a:p>
            <a:pPr algn="r" rtl="1">
              <a:lnSpc>
                <a:spcPct val="107000"/>
              </a:lnSpc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fa-IR" sz="1200" b="1" dirty="0">
                <a:cs typeface="B Nazanin" panose="00000400000000000000" pitchFamily="2" charset="-78"/>
              </a:rPr>
              <a:t>راه اندازی واحد تست بیلی در مرکز جامع رشد و تکامل کودکان شهرستان فلاورجان (قهدریجان)</a:t>
            </a:r>
          </a:p>
          <a:p>
            <a:pPr algn="r" rtl="1">
              <a:lnSpc>
                <a:spcPct val="107000"/>
              </a:lnSpc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fa-IR" sz="120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تهیه طرح درس نحوه احیاء پایه کودکان و شیرخواران ویژه مربیان مهد کودک و هماهنگی با آموزش و پرورش جهت آموزش براساس طرح درس جدید</a:t>
            </a:r>
            <a:endParaRPr lang="en-US" sz="1200" b="1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algn="r" rtl="1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fa-IR" sz="120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ارتقاء درصد ثبت خدمات مانا از 32.36 درصد به 61.3 درصد در سال 1403</a:t>
            </a:r>
          </a:p>
          <a:p>
            <a:pPr algn="r" rtl="1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§"/>
            </a:pPr>
            <a:endParaRPr lang="fa-IR" sz="1200" b="1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algn="r" rtl="1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fa-IR" sz="120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ادغام برنامه پیشگیری، تشخیص و درمان به هنگام ناباروری در نظام سلامت و تهیه رسانه آموزشی برای ارائه دهندگان خدمت</a:t>
            </a:r>
          </a:p>
          <a:p>
            <a:pPr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fa-IR" sz="120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برگزاری همایش پیشگیری، تشخیص و درمان به هنگام ناباروری – تلفیق طب ایرانی و نوین با حضور اساتید مجرب طب ایرانی کشور و ویزیت رایگان بیش از 100 زوج در این برنامه </a:t>
            </a:r>
          </a:p>
          <a:p>
            <a:pPr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§"/>
            </a:pPr>
            <a:endParaRPr lang="fa-IR" sz="1200" b="1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§"/>
            </a:pPr>
            <a:endParaRPr lang="fa-IR" sz="1200" b="1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>
              <a:lnSpc>
                <a:spcPct val="107000"/>
              </a:lnSpc>
              <a:spcAft>
                <a:spcPts val="600"/>
              </a:spcAft>
              <a:buFont typeface="Wingdings" panose="05000000000000000000" pitchFamily="2" charset="2"/>
              <a:buChar char="§"/>
              <a:tabLst>
                <a:tab pos="342900" algn="l"/>
              </a:tabLst>
            </a:pPr>
            <a:r>
              <a:rPr lang="fa-IR" sz="120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انعقاد تفاهم نامه با ستاد انقلابی جبهه فرهنگی استان جهت اجرای برنامه های آموزشی و </a:t>
            </a:r>
          </a:p>
          <a:p>
            <a:pPr>
              <a:lnSpc>
                <a:spcPct val="107000"/>
              </a:lnSpc>
              <a:spcAft>
                <a:spcPts val="600"/>
              </a:spcAft>
              <a:buFont typeface="Wingdings" panose="05000000000000000000" pitchFamily="2" charset="2"/>
              <a:buChar char="§"/>
              <a:tabLst>
                <a:tab pos="342900" algn="l"/>
              </a:tabLst>
            </a:pPr>
            <a:r>
              <a:rPr lang="fa-IR" sz="120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فرهنگ سازی و همکاری جهت برگزاری همایش</a:t>
            </a:r>
            <a:endParaRPr lang="en-US" sz="1200" b="1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algn="r" rtl="1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§"/>
            </a:pPr>
            <a:endParaRPr lang="en-US" sz="1200" b="1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>
              <a:buFont typeface="Wingdings" panose="05000000000000000000" pitchFamily="2" charset="2"/>
              <a:buChar char="§"/>
            </a:pPr>
            <a:endParaRPr lang="en-US" sz="1050" b="1" dirty="0">
              <a:cs typeface="B Nazanin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47926" y="917721"/>
            <a:ext cx="1931786" cy="133468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1732" y="5109785"/>
            <a:ext cx="1261061" cy="177185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17" y="5375076"/>
            <a:ext cx="2053405" cy="1368937"/>
          </a:xfrm>
          <a:prstGeom prst="rect">
            <a:avLst/>
          </a:prstGeom>
        </p:spPr>
      </p:pic>
      <p:pic>
        <p:nvPicPr>
          <p:cNvPr id="13" name="Picture 12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730160" y="5530117"/>
            <a:ext cx="2214247" cy="126307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6"/>
          <a:srcRect l="2273" r="-2273" b="51111"/>
          <a:stretch/>
        </p:blipFill>
        <p:spPr>
          <a:xfrm>
            <a:off x="71494" y="2325286"/>
            <a:ext cx="1692195" cy="1589769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750492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49742" y="1538790"/>
            <a:ext cx="6752574" cy="3834426"/>
          </a:xfrm>
        </p:spPr>
        <p:txBody>
          <a:bodyPr/>
          <a:lstStyle/>
          <a:p>
            <a:pPr algn="just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fa-IR" sz="120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تقدیر از  پرسنل دانشگاه با خانواده با شکوه، مراقبین سلامت و بهورزان فعال در برنامه جوانی جمعیت، ماماهای فعال در برنامه سلامت مادران، پزشکان، مراقبین و بهورزان فعال در برنامه سالمندان، مشاوران شیردهی فعال و مادران اهدا کننده شیر مادر به بانک شیر تجلیل گردید.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§"/>
            </a:pPr>
            <a:endParaRPr lang="fa-IR" sz="1200" b="1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§"/>
            </a:pPr>
            <a:endParaRPr lang="fa-IR" sz="1200" b="1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fa-IR" sz="120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اجرای مسابقه رادیویی برای مراقبت بارداری و جوانی جمعیت با حضور مادران باردار و خانواده ها</a:t>
            </a:r>
          </a:p>
          <a:p>
            <a:pPr algn="just" rtl="1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§"/>
            </a:pPr>
            <a:endParaRPr lang="fa-IR" sz="1200" b="1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algn="r" rtl="1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§"/>
            </a:pPr>
            <a:endParaRPr lang="en-US" sz="1200" b="1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>
              <a:buFont typeface="Wingdings" panose="05000000000000000000" pitchFamily="2" charset="2"/>
              <a:buChar char="§"/>
            </a:pPr>
            <a:endParaRPr lang="fa-IR" sz="1050" b="1" dirty="0">
              <a:cs typeface="B Nazanin" panose="00000400000000000000" pitchFamily="2" charset="-78"/>
            </a:endParaRPr>
          </a:p>
          <a:p>
            <a:pPr>
              <a:buFont typeface="Wingdings" panose="05000000000000000000" pitchFamily="2" charset="2"/>
              <a:buChar char="§"/>
            </a:pPr>
            <a:endParaRPr lang="fa-IR" sz="1050" b="1" dirty="0">
              <a:cs typeface="B Nazanin" panose="00000400000000000000" pitchFamily="2" charset="-78"/>
            </a:endParaRPr>
          </a:p>
          <a:p>
            <a:pPr>
              <a:buFont typeface="Wingdings" panose="05000000000000000000" pitchFamily="2" charset="2"/>
              <a:buChar char="§"/>
            </a:pPr>
            <a:endParaRPr lang="fa-IR" sz="1050" b="1" dirty="0">
              <a:cs typeface="B Nazanin" panose="00000400000000000000" pitchFamily="2" charset="-78"/>
            </a:endParaRPr>
          </a:p>
          <a:p>
            <a:pPr>
              <a:buFont typeface="Wingdings" panose="05000000000000000000" pitchFamily="2" charset="2"/>
              <a:buChar char="§"/>
            </a:pPr>
            <a:endParaRPr lang="fa-IR" sz="1050" b="1" dirty="0">
              <a:cs typeface="B Nazanin" panose="00000400000000000000" pitchFamily="2" charset="-78"/>
            </a:endParaRPr>
          </a:p>
          <a:p>
            <a:pPr>
              <a:buFont typeface="Wingdings" panose="05000000000000000000" pitchFamily="2" charset="2"/>
              <a:buChar char="§"/>
            </a:pPr>
            <a:endParaRPr lang="fa-IR" sz="1050" b="1" dirty="0">
              <a:cs typeface="B Nazanin" panose="00000400000000000000" pitchFamily="2" charset="-78"/>
            </a:endParaRPr>
          </a:p>
          <a:p>
            <a:pPr>
              <a:buFont typeface="Wingdings" panose="05000000000000000000" pitchFamily="2" charset="2"/>
              <a:buChar char="§"/>
            </a:pPr>
            <a:endParaRPr lang="fa-IR" sz="1050" b="1" dirty="0">
              <a:cs typeface="B Nazanin" panose="00000400000000000000" pitchFamily="2" charset="-78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fa-IR" sz="1200" b="1" dirty="0">
                <a:cs typeface="B Nazanin" panose="00000400000000000000" pitchFamily="2" charset="-78"/>
              </a:rPr>
              <a:t>تقدیر از خانواده با شکوه، افراد ازدواج کرده و دارای فرزند شده و افراد دارای نوه ( رویداد مغز بادام) در معاونت بهداشت</a:t>
            </a:r>
          </a:p>
          <a:p>
            <a:pPr>
              <a:buFont typeface="Wingdings" panose="05000000000000000000" pitchFamily="2" charset="2"/>
              <a:buChar char="§"/>
            </a:pPr>
            <a:endParaRPr lang="en-US" sz="1050" b="1" dirty="0">
              <a:cs typeface="B Nazanin" panose="00000400000000000000" pitchFamily="2" charset="-78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03" y="1295062"/>
            <a:ext cx="2160239" cy="152902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135"/>
          <a:stretch/>
        </p:blipFill>
        <p:spPr>
          <a:xfrm>
            <a:off x="0" y="3298801"/>
            <a:ext cx="2249742" cy="1470220"/>
          </a:xfrm>
          <a:prstGeom prst="rect">
            <a:avLst/>
          </a:prstGeom>
        </p:spPr>
      </p:pic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7" name="Picture 16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77661" y="3198972"/>
            <a:ext cx="2951798" cy="132826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8" name="Picture 17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7514" y="5473529"/>
            <a:ext cx="2052228" cy="129614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8988278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35347" y="1257752"/>
            <a:ext cx="7357133" cy="3834426"/>
          </a:xfrm>
        </p:spPr>
        <p:txBody>
          <a:bodyPr/>
          <a:lstStyle/>
          <a:p>
            <a:pPr algn="r" rtl="1">
              <a:lnSpc>
                <a:spcPct val="107000"/>
              </a:lnSpc>
              <a:spcAft>
                <a:spcPts val="600"/>
              </a:spcAft>
              <a:buClr>
                <a:srgbClr val="FFCA21"/>
              </a:buClr>
              <a:buFont typeface="Wingdings" panose="05000000000000000000" pitchFamily="2" charset="2"/>
              <a:buChar char="§"/>
            </a:pPr>
            <a:r>
              <a:rPr lang="fa-IR" sz="1200" b="1" dirty="0">
                <a:cs typeface="B Nazanin" panose="00000400000000000000" pitchFamily="2" charset="-78"/>
              </a:rPr>
              <a:t>برگزاری مسابقه رویش جوانه ها جهت پرسنل و فرزندان آنها </a:t>
            </a:r>
            <a:endParaRPr lang="en-US" sz="1200" b="1" dirty="0">
              <a:cs typeface="B Nazanin" panose="00000400000000000000" pitchFamily="2" charset="-78"/>
            </a:endParaRPr>
          </a:p>
          <a:p>
            <a:pPr algn="r" rtl="1">
              <a:lnSpc>
                <a:spcPct val="107000"/>
              </a:lnSpc>
              <a:spcAft>
                <a:spcPts val="0"/>
              </a:spcAft>
              <a:buClr>
                <a:srgbClr val="FFCA21"/>
              </a:buClr>
              <a:buFont typeface="Wingdings" panose="05000000000000000000" pitchFamily="2" charset="2"/>
              <a:buChar char="§"/>
            </a:pPr>
            <a:endParaRPr lang="fa-IR" sz="1200" b="1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algn="r" rtl="1">
              <a:lnSpc>
                <a:spcPct val="107000"/>
              </a:lnSpc>
              <a:spcAft>
                <a:spcPts val="0"/>
              </a:spcAft>
              <a:buClr>
                <a:srgbClr val="FFCA21"/>
              </a:buClr>
              <a:buFont typeface="Wingdings" panose="05000000000000000000" pitchFamily="2" charset="2"/>
              <a:buChar char="§"/>
            </a:pPr>
            <a:r>
              <a:rPr lang="fa-IR" sz="120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فرهنگ سازی در حوزه جوانی جمعیت با تهیه تقویم، ماگ </a:t>
            </a:r>
            <a:endParaRPr lang="en-US" sz="1200" b="1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algn="r" rtl="1">
              <a:buClr>
                <a:srgbClr val="FFCA21"/>
              </a:buClr>
              <a:buFont typeface="Wingdings" panose="05000000000000000000" pitchFamily="2" charset="2"/>
              <a:buChar char="§"/>
            </a:pPr>
            <a:endParaRPr lang="fa-IR" sz="1050" b="1" dirty="0">
              <a:cs typeface="B Nazanin" panose="00000400000000000000" pitchFamily="2" charset="-78"/>
            </a:endParaRPr>
          </a:p>
          <a:p>
            <a:pPr algn="r" rtl="1">
              <a:buClr>
                <a:srgbClr val="FFCA21"/>
              </a:buClr>
              <a:buFont typeface="Wingdings" panose="05000000000000000000" pitchFamily="2" charset="2"/>
              <a:buChar char="§"/>
            </a:pPr>
            <a:endParaRPr lang="fa-IR" sz="1050" b="1" dirty="0">
              <a:cs typeface="B Nazanin" panose="00000400000000000000" pitchFamily="2" charset="-78"/>
            </a:endParaRPr>
          </a:p>
          <a:p>
            <a:pPr algn="r" rtl="1">
              <a:buClr>
                <a:srgbClr val="FFCA21"/>
              </a:buClr>
              <a:buFont typeface="Wingdings" panose="05000000000000000000" pitchFamily="2" charset="2"/>
              <a:buChar char="§"/>
            </a:pPr>
            <a:endParaRPr lang="fa-IR" sz="1050" b="1" dirty="0">
              <a:cs typeface="B Nazanin" panose="00000400000000000000" pitchFamily="2" charset="-78"/>
            </a:endParaRPr>
          </a:p>
          <a:p>
            <a:pPr algn="r" rtl="1">
              <a:buClr>
                <a:srgbClr val="FFCA21"/>
              </a:buClr>
              <a:buFont typeface="Wingdings" panose="05000000000000000000" pitchFamily="2" charset="2"/>
              <a:buChar char="§"/>
            </a:pPr>
            <a:endParaRPr lang="fa-IR" sz="1050" b="1" dirty="0">
              <a:cs typeface="B Nazanin" panose="00000400000000000000" pitchFamily="2" charset="-78"/>
            </a:endParaRPr>
          </a:p>
          <a:p>
            <a:pPr algn="r" rtl="1">
              <a:buClr>
                <a:srgbClr val="FFCA21"/>
              </a:buClr>
              <a:buFont typeface="Wingdings" panose="05000000000000000000" pitchFamily="2" charset="2"/>
              <a:buChar char="§"/>
            </a:pPr>
            <a:endParaRPr lang="fa-IR" sz="1050" b="1" dirty="0">
              <a:cs typeface="B Nazanin" panose="00000400000000000000" pitchFamily="2" charset="-78"/>
            </a:endParaRPr>
          </a:p>
          <a:p>
            <a:pPr algn="r" rtl="1">
              <a:buClr>
                <a:srgbClr val="FFCA21"/>
              </a:buClr>
              <a:buFont typeface="Wingdings" panose="05000000000000000000" pitchFamily="2" charset="2"/>
              <a:buChar char="§"/>
            </a:pPr>
            <a:endParaRPr lang="fa-IR" sz="1050" b="1" dirty="0">
              <a:cs typeface="B Nazanin" panose="00000400000000000000" pitchFamily="2" charset="-78"/>
            </a:endParaRPr>
          </a:p>
          <a:p>
            <a:pPr algn="r" rtl="1">
              <a:buClr>
                <a:srgbClr val="FFCA21"/>
              </a:buClr>
              <a:buFont typeface="Wingdings" panose="05000000000000000000" pitchFamily="2" charset="2"/>
              <a:buChar char="§"/>
            </a:pPr>
            <a:endParaRPr lang="fa-IR" sz="1050" b="1" dirty="0">
              <a:cs typeface="B Nazanin" panose="00000400000000000000" pitchFamily="2" charset="-78"/>
            </a:endParaRPr>
          </a:p>
          <a:p>
            <a:pPr algn="r" rtl="1">
              <a:buClr>
                <a:srgbClr val="FFCA21"/>
              </a:buClr>
              <a:buFont typeface="Wingdings" panose="05000000000000000000" pitchFamily="2" charset="2"/>
              <a:buChar char="§"/>
            </a:pPr>
            <a:endParaRPr lang="fa-IR" sz="1200" b="1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algn="r" rtl="1">
              <a:buClr>
                <a:srgbClr val="FFCA21"/>
              </a:buClr>
              <a:buFont typeface="Wingdings" panose="05000000000000000000" pitchFamily="2" charset="2"/>
              <a:buChar char="§"/>
            </a:pPr>
            <a:r>
              <a:rPr lang="fa-IR" sz="120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توسعه مراکز مشاوره مردمی نفس به 14 شهرستان، اصفهان 1و2 ، نجف آباد، گلپایگـان، مبارکـه، خمینی شهـر، لنجـان، فلاورجان، شهرضا، فریدن، چادگان، اردستان، نطنز و شاهین شهر</a:t>
            </a:r>
          </a:p>
          <a:p>
            <a:pPr algn="r" rtl="1">
              <a:buClr>
                <a:srgbClr val="FFCA21"/>
              </a:buClr>
              <a:buFont typeface="Wingdings" panose="05000000000000000000" pitchFamily="2" charset="2"/>
              <a:buChar char="§"/>
            </a:pPr>
            <a:r>
              <a:rPr lang="fa-IR" sz="120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انعقاد تفاهم نامه با انجمن سفیران نفس در راستای برنامه حفظ حیات جنین</a:t>
            </a:r>
            <a:endParaRPr lang="en-US" sz="1200" b="1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lvl="0" algn="r" rtl="1" eaLnBrk="0" hangingPunct="0">
              <a:lnSpc>
                <a:spcPct val="150000"/>
              </a:lnSpc>
              <a:spcBef>
                <a:spcPct val="0"/>
              </a:spcBef>
              <a:buClr>
                <a:srgbClr val="FFCA21"/>
              </a:buClr>
              <a:buFont typeface="Wingdings" panose="05000000000000000000" pitchFamily="2" charset="2"/>
              <a:buChar char="§"/>
              <a:defRPr/>
            </a:pPr>
            <a:r>
              <a:rPr lang="fa-IR" sz="1200" b="1" dirty="0">
                <a:solidFill>
                  <a:prstClr val="white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برگزاری 24 دوره آموزشی عملی معاینه و غربالگری سرطان برست در کلینیک تخصصی پستان بیمارستان امین ویژه ماماهای مراکز محیطی</a:t>
            </a:r>
          </a:p>
          <a:p>
            <a:pPr lvl="0" algn="r" rtl="1" eaLnBrk="0" hangingPunct="0">
              <a:lnSpc>
                <a:spcPct val="150000"/>
              </a:lnSpc>
              <a:spcBef>
                <a:spcPct val="0"/>
              </a:spcBef>
              <a:buClr>
                <a:srgbClr val="FFCA21"/>
              </a:buClr>
              <a:buFont typeface="Wingdings" panose="05000000000000000000" pitchFamily="2" charset="2"/>
              <a:buChar char="§"/>
              <a:defRPr/>
            </a:pPr>
            <a:r>
              <a:rPr lang="fa-IR" sz="1200" b="1" dirty="0">
                <a:solidFill>
                  <a:prstClr val="white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اختصاص2 امتیاز ارزشیابی کلیه پرسنل دانشگاه علوم پزشکی اصفهان در سامانه ارزیابی عملکرد به دریافت مراقبت ها و خدمات سلامت </a:t>
            </a:r>
          </a:p>
          <a:p>
            <a:pPr lvl="0" algn="r" rtl="1" eaLnBrk="0" hangingPunct="0">
              <a:lnSpc>
                <a:spcPct val="150000"/>
              </a:lnSpc>
              <a:spcBef>
                <a:spcPct val="0"/>
              </a:spcBef>
              <a:buClr>
                <a:srgbClr val="FFCA21"/>
              </a:buClr>
              <a:buFont typeface="Wingdings" panose="05000000000000000000" pitchFamily="2" charset="2"/>
              <a:buChar char="§"/>
              <a:defRPr/>
            </a:pPr>
            <a:r>
              <a:rPr lang="fa-IR" sz="1200" b="1" dirty="0">
                <a:solidFill>
                  <a:prstClr val="white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تهیه 5 کلیپ و موشن های معرفی خدمات میانسالان و پیش یائسگی و فعالیت بدنی میانسالان</a:t>
            </a:r>
          </a:p>
          <a:p>
            <a:pPr lvl="0" algn="r" rtl="1" eaLnBrk="0" hangingPunct="0">
              <a:lnSpc>
                <a:spcPct val="150000"/>
              </a:lnSpc>
              <a:spcBef>
                <a:spcPct val="0"/>
              </a:spcBef>
              <a:buClr>
                <a:srgbClr val="FFCA21"/>
              </a:buClr>
              <a:buFont typeface="Wingdings" panose="05000000000000000000" pitchFamily="2" charset="2"/>
              <a:buChar char="§"/>
              <a:defRPr/>
            </a:pPr>
            <a:r>
              <a:rPr lang="fa-IR" sz="1200" b="1" dirty="0">
                <a:solidFill>
                  <a:prstClr val="white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طراحی پوستر هفته سلامت بانوان و کسب رتبه برتر کشوری در بین پوسترهای طراحی شده در دانشگاه های علوم پزشکی سراسر کشور</a:t>
            </a:r>
            <a:endParaRPr lang="en-US" sz="1200" b="1" dirty="0">
              <a:solidFill>
                <a:prstClr val="white"/>
              </a:solidFill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algn="r" rtl="1">
              <a:buClr>
                <a:srgbClr val="FFCA21"/>
              </a:buClr>
              <a:buFont typeface="Wingdings" panose="05000000000000000000" pitchFamily="2" charset="2"/>
              <a:buChar char="§"/>
            </a:pPr>
            <a:endParaRPr lang="fa-IR" sz="1200" b="1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algn="r" rtl="1">
              <a:buClr>
                <a:srgbClr val="FFCA21"/>
              </a:buClr>
              <a:buFont typeface="Wingdings" panose="05000000000000000000" pitchFamily="2" charset="2"/>
              <a:buChar char="§"/>
            </a:pPr>
            <a:endParaRPr lang="ar-AE" sz="1200" b="1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algn="r" rtl="1">
              <a:buClr>
                <a:srgbClr val="FFCA21"/>
              </a:buClr>
              <a:buFont typeface="Wingdings" panose="05000000000000000000" pitchFamily="2" charset="2"/>
              <a:buChar char="§"/>
            </a:pPr>
            <a:endParaRPr lang="en-US" sz="1050" b="1" dirty="0">
              <a:cs typeface="B Nazanin" panose="00000400000000000000" pitchFamily="2" charset="-78"/>
            </a:endParaRPr>
          </a:p>
        </p:txBody>
      </p:sp>
      <p:pic>
        <p:nvPicPr>
          <p:cNvPr id="5" name="Picture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1535" y="428772"/>
            <a:ext cx="1462564" cy="183022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09012" y="2308964"/>
            <a:ext cx="1295876" cy="147256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6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31873" y="2329037"/>
            <a:ext cx="1212533" cy="155067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endParaRPr lang="en-US"/>
          </a:p>
        </p:txBody>
      </p:sp>
      <p:pic>
        <p:nvPicPr>
          <p:cNvPr id="11" name="Picture 10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39768" y="2827315"/>
            <a:ext cx="1548289" cy="112823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Picture 11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71083" y="2708807"/>
            <a:ext cx="2465546" cy="10858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3" name="AutoShape 2" descr="https://webda.mui.ac.ir/sites/webdanew/files/news-iamge/IMG_20241016_134919_966.jpg"/>
          <p:cNvSpPr>
            <a:spLocks noChangeAspect="1" noChangeArrowheads="1"/>
          </p:cNvSpPr>
          <p:nvPr/>
        </p:nvSpPr>
        <p:spPr bwMode="auto">
          <a:xfrm>
            <a:off x="116681" y="7489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n-US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46" y="3903467"/>
            <a:ext cx="1420174" cy="2031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7815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69E2A5-1652-0326-8C0F-DB0231C33E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5192" y="1442166"/>
            <a:ext cx="7886700" cy="4351338"/>
          </a:xfrm>
        </p:spPr>
        <p:txBody>
          <a:bodyPr/>
          <a:lstStyle/>
          <a:p>
            <a:pPr algn="r" rtl="1">
              <a:lnSpc>
                <a:spcPct val="150000"/>
              </a:lnSpc>
            </a:pPr>
            <a:r>
              <a:rPr lang="fa-IR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اجرای برنامه پنل مهارت آزمایی در آزمایشگاه های بهداشتی استان، استخراج و ارتقای شاخص های کیفی در خدمات تشخیصی ارائه شده</a:t>
            </a:r>
            <a:endParaRPr lang="en-US" sz="24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تجهیز و راه اندازی آزمایشگاه آنالیز پیشرفته دستگاهی</a:t>
            </a:r>
          </a:p>
          <a:p>
            <a:pPr algn="r" rtl="1">
              <a:lnSpc>
                <a:spcPct val="150000"/>
              </a:lnSpc>
            </a:pPr>
            <a:r>
              <a:rPr lang="fa-IR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تجهیز و راه اندازی آزمایشگاه مراکز شرق اصفهان با مرکزیت کوهپایه</a:t>
            </a:r>
          </a:p>
          <a:p>
            <a:pPr algn="r" rtl="1">
              <a:lnSpc>
                <a:spcPct val="150000"/>
              </a:lnSpc>
            </a:pPr>
            <a:r>
              <a:rPr lang="fa-IR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تجهیز بهداشت محیط شبکه شرق به دستگاههای پرتابل کلرسنج و کدورت سنج و </a:t>
            </a:r>
            <a:r>
              <a:rPr lang="en-US" sz="2400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Ec</a:t>
            </a:r>
            <a:r>
              <a:rPr lang="en-US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 </a:t>
            </a:r>
            <a:r>
              <a:rPr lang="fa-IR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متر</a:t>
            </a:r>
          </a:p>
          <a:p>
            <a:pPr marL="0" indent="0" algn="r" rtl="1">
              <a:lnSpc>
                <a:spcPct val="150000"/>
              </a:lnSpc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8151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167844" y="1052736"/>
            <a:ext cx="5533718" cy="37420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r" defTabSz="685800" rtl="1">
              <a:lnSpc>
                <a:spcPct val="150000"/>
              </a:lnSpc>
              <a:buClr>
                <a:srgbClr val="FFC000"/>
              </a:buClr>
              <a:buFont typeface="Wingdings" panose="05000000000000000000" pitchFamily="2" charset="2"/>
              <a:buChar char="§"/>
              <a:defRPr/>
            </a:pPr>
            <a:r>
              <a:rPr lang="fa-IR" sz="1200" b="1" dirty="0">
                <a:cs typeface="B Nazanin" panose="00000400000000000000" pitchFamily="2" charset="-78"/>
              </a:rPr>
              <a:t>برگزاری دوره آموزشی اختلالات شناخت و حافظه در سالمندان و ایجاد ارتباط بین دو نسل (نوه و پدر و مادربزرگ) با اهدای کتاب  آموزشی به منظور تقویت تمرکز به والدین سالمند همکاران </a:t>
            </a:r>
          </a:p>
          <a:p>
            <a:pPr marL="257175" indent="-257175" algn="just" defTabSz="685800" rtl="1">
              <a:lnSpc>
                <a:spcPct val="115000"/>
              </a:lnSpc>
              <a:spcAft>
                <a:spcPts val="750"/>
              </a:spcAft>
              <a:buClr>
                <a:srgbClr val="FFC000"/>
              </a:buClr>
              <a:buFont typeface="Wingdings" panose="05000000000000000000" pitchFamily="2" charset="2"/>
              <a:buChar char="§"/>
              <a:defRPr/>
            </a:pPr>
            <a:r>
              <a:rPr lang="fa-IR" sz="1200" b="1" dirty="0">
                <a:solidFill>
                  <a:prstClr val="white"/>
                </a:solidFill>
                <a:ea typeface="Calibri" panose="020F0502020204030204" pitchFamily="34" charset="0"/>
                <a:cs typeface="B Nazanin" panose="00000400000000000000" pitchFamily="2" charset="-78"/>
              </a:rPr>
              <a:t>اجرای پژوهش کیفی علل عدم مراجعه سالمندان به مراکز جامع سلامت جهت دریافت خدمات و مراقبت دانشگاه علوم پزشکی اصفهان</a:t>
            </a:r>
          </a:p>
          <a:p>
            <a:pPr marL="257175" indent="-257175" algn="just" defTabSz="685800" rtl="1">
              <a:lnSpc>
                <a:spcPct val="115000"/>
              </a:lnSpc>
              <a:spcAft>
                <a:spcPts val="750"/>
              </a:spcAft>
              <a:buClr>
                <a:srgbClr val="FFC000"/>
              </a:buClr>
              <a:buFont typeface="Wingdings" panose="05000000000000000000" pitchFamily="2" charset="2"/>
              <a:buChar char="§"/>
              <a:defRPr/>
            </a:pPr>
            <a:r>
              <a:rPr lang="fa-IR" sz="1200" b="1" dirty="0">
                <a:solidFill>
                  <a:prstClr val="white"/>
                </a:solidFill>
                <a:ea typeface="Calibri" panose="020F0502020204030204" pitchFamily="34" charset="0"/>
                <a:cs typeface="B Nazanin" panose="00000400000000000000" pitchFamily="2" charset="-78"/>
              </a:rPr>
              <a:t>همکاری با شهرداری اصفهان در اجرای برنامه آموزشی خوب بمان جهت سالمندان و خانواده های ایشان در 60 فرهنگسرای سطح شهر اصفهان ( تهیه محتوی آموزشی ، تامین مدرس و....)</a:t>
            </a:r>
          </a:p>
          <a:p>
            <a:pPr marL="257175" indent="-257175" algn="just" defTabSz="685800" rtl="1">
              <a:lnSpc>
                <a:spcPct val="115000"/>
              </a:lnSpc>
              <a:spcAft>
                <a:spcPts val="750"/>
              </a:spcAft>
              <a:buClr>
                <a:srgbClr val="FFC000"/>
              </a:buClr>
              <a:buFont typeface="Wingdings" panose="05000000000000000000" pitchFamily="2" charset="2"/>
              <a:buChar char="§"/>
              <a:defRPr/>
            </a:pPr>
            <a:r>
              <a:rPr lang="fa-IR" sz="1200" b="1" dirty="0">
                <a:solidFill>
                  <a:prstClr val="white"/>
                </a:solidFill>
                <a:ea typeface="Calibri" panose="020F0502020204030204" pitchFamily="34" charset="0"/>
                <a:cs typeface="B Nazanin" panose="00000400000000000000" pitchFamily="2" charset="-78"/>
              </a:rPr>
              <a:t>تهیه موشن آموزشی با عنوان اختلالات شناختی و آلزایمر در سالمندان به سفارش اداره سالمندان دفتر جوانی جمعیت و سلامت خانواده وزارت متبوع </a:t>
            </a:r>
          </a:p>
          <a:p>
            <a:pPr marL="257175" indent="-257175" algn="just" defTabSz="685800" rtl="1">
              <a:lnSpc>
                <a:spcPct val="115000"/>
              </a:lnSpc>
              <a:spcAft>
                <a:spcPts val="750"/>
              </a:spcAft>
              <a:buClr>
                <a:srgbClr val="FFC000"/>
              </a:buClr>
              <a:buFont typeface="Wingdings" panose="05000000000000000000" pitchFamily="2" charset="2"/>
              <a:buChar char="§"/>
              <a:defRPr/>
            </a:pPr>
            <a:endParaRPr lang="fa-IR" sz="1200" b="1" dirty="0">
              <a:solidFill>
                <a:prstClr val="white"/>
              </a:solidFill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257175" indent="-257175" algn="just" defTabSz="685800" rtl="1">
              <a:lnSpc>
                <a:spcPct val="115000"/>
              </a:lnSpc>
              <a:spcAft>
                <a:spcPts val="750"/>
              </a:spcAft>
              <a:buClr>
                <a:srgbClr val="FFC000"/>
              </a:buClr>
              <a:buFont typeface="Wingdings" panose="05000000000000000000" pitchFamily="2" charset="2"/>
              <a:buChar char="§"/>
              <a:defRPr/>
            </a:pPr>
            <a:r>
              <a:rPr lang="fa-IR" sz="1200" b="1" dirty="0">
                <a:solidFill>
                  <a:prstClr val="white"/>
                </a:solidFill>
                <a:ea typeface="Calibri" panose="020F0502020204030204" pitchFamily="34" charset="0"/>
                <a:cs typeface="B Nazanin" panose="00000400000000000000" pitchFamily="2" charset="-78"/>
              </a:rPr>
              <a:t>توسعه کلاس های آمادگی زایمان در راستای ترویج زایمان طبیعی</a:t>
            </a:r>
          </a:p>
          <a:p>
            <a:pPr marL="257175" indent="-257175" algn="just" defTabSz="685800" rtl="1">
              <a:lnSpc>
                <a:spcPct val="115000"/>
              </a:lnSpc>
              <a:spcAft>
                <a:spcPts val="750"/>
              </a:spcAft>
              <a:buClr>
                <a:srgbClr val="FFC000"/>
              </a:buClr>
              <a:buFont typeface="Wingdings" panose="05000000000000000000" pitchFamily="2" charset="2"/>
              <a:buChar char="§"/>
              <a:defRPr/>
            </a:pPr>
            <a:endParaRPr lang="fa-IR" sz="1200" b="1" dirty="0">
              <a:solidFill>
                <a:prstClr val="white"/>
              </a:solidFill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257175" indent="-257175" algn="just" defTabSz="685800" rtl="1">
              <a:lnSpc>
                <a:spcPct val="115000"/>
              </a:lnSpc>
              <a:spcAft>
                <a:spcPts val="750"/>
              </a:spcAft>
              <a:buClr>
                <a:srgbClr val="FFC000"/>
              </a:buClr>
              <a:buFont typeface="Wingdings" panose="05000000000000000000" pitchFamily="2" charset="2"/>
              <a:buChar char="§"/>
              <a:defRPr/>
            </a:pPr>
            <a:endParaRPr lang="fa-IR" sz="1200" b="1" dirty="0">
              <a:solidFill>
                <a:prstClr val="white"/>
              </a:solidFill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214313" indent="-214313" algn="r" defTabSz="685800" rtl="1">
              <a:lnSpc>
                <a:spcPct val="150000"/>
              </a:lnSpc>
              <a:buClr>
                <a:srgbClr val="FFC000"/>
              </a:buClr>
              <a:buFont typeface="Wingdings" panose="05000000000000000000" pitchFamily="2" charset="2"/>
              <a:buChar char="§"/>
              <a:defRPr/>
            </a:pPr>
            <a:endParaRPr lang="fa-IR" sz="1200" b="1" dirty="0">
              <a:solidFill>
                <a:prstClr val="white"/>
              </a:solidFill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526" y="1430778"/>
            <a:ext cx="2554560" cy="191554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3462E478-F7DA-4CE8-8D13-4F9A74F7B8D4}"/>
              </a:ext>
            </a:extLst>
          </p:cNvPr>
          <p:cNvGraphicFramePr/>
          <p:nvPr/>
        </p:nvGraphicFramePr>
        <p:xfrm>
          <a:off x="4080751" y="3861049"/>
          <a:ext cx="3707904" cy="14672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97618572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396050" y="2293741"/>
            <a:ext cx="5198222" cy="388696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 defTabSz="914378" rtl="1">
              <a:lnSpc>
                <a:spcPct val="107000"/>
              </a:lnSpc>
            </a:pPr>
            <a:r>
              <a:rPr lang="fa-IR" dirty="0">
                <a:solidFill>
                  <a:srgbClr val="4BACC6">
                    <a:lumMod val="50000"/>
                  </a:srgbClr>
                </a:solidFill>
                <a:ea typeface="Calibri" panose="020F0502020204030204" pitchFamily="34" charset="0"/>
                <a:cs typeface="B Titr" panose="00000700000000000000" pitchFamily="2" charset="-78"/>
              </a:rPr>
              <a:t>نسبت مرگ مادربه موالید دانشگاه 1403-1384</a:t>
            </a:r>
            <a:endParaRPr lang="en-US" dirty="0">
              <a:solidFill>
                <a:srgbClr val="4BACC6">
                  <a:lumMod val="50000"/>
                </a:srgbClr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5915A43-5FED-42B2-A2E0-07014D74678E}"/>
              </a:ext>
            </a:extLst>
          </p:cNvPr>
          <p:cNvSpPr/>
          <p:nvPr/>
        </p:nvSpPr>
        <p:spPr>
          <a:xfrm>
            <a:off x="1059681" y="1369999"/>
            <a:ext cx="5700044" cy="685059"/>
          </a:xfrm>
          <a:prstGeom prst="rect">
            <a:avLst/>
          </a:prstGeom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 defTabSz="914378" rtl="1">
              <a:lnSpc>
                <a:spcPct val="107000"/>
              </a:lnSpc>
            </a:pPr>
            <a:r>
              <a:rPr lang="fa-IR" dirty="0">
                <a:solidFill>
                  <a:srgbClr val="C00000"/>
                </a:solidFill>
                <a:ea typeface="Calibri" panose="020F0502020204030204" pitchFamily="34" charset="0"/>
                <a:cs typeface="B Titr" panose="00000700000000000000" pitchFamily="2" charset="-78"/>
              </a:rPr>
              <a:t>کسب بهترین وضعیت شاخص نسبت مرگ مادربه موالید دانشگاه ع پ اصفهان در سال 1403 در 20 سال اخیر</a:t>
            </a:r>
            <a:endParaRPr lang="en-US" dirty="0">
              <a:solidFill>
                <a:srgbClr val="C000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683E267F-DEED-43C7-8FFC-A74A60EFEC9A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695875" y="2984085"/>
          <a:ext cx="6827837" cy="25039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537747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D0ECFC-9BAC-4548-BBA2-9D69B340F2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"/>
            <a:ext cx="7886700" cy="1148315"/>
          </a:xfrm>
        </p:spPr>
        <p:txBody>
          <a:bodyPr/>
          <a:lstStyle/>
          <a:p>
            <a:pPr algn="ctr"/>
            <a:r>
              <a:rPr lang="fa-IR" dirty="0">
                <a:cs typeface="2  Jadid" panose="00000700000000000000" pitchFamily="2" charset="-78"/>
              </a:rPr>
              <a:t>عملکرد روابط عمومی</a:t>
            </a:r>
            <a:endParaRPr lang="en-US" dirty="0">
              <a:cs typeface="2  Jadid" panose="00000700000000000000" pitchFamily="2" charset="-78"/>
            </a:endParaRP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F85DE52E-1441-49ED-B1AA-BE3323B777D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1278208"/>
              </p:ext>
            </p:extLst>
          </p:nvPr>
        </p:nvGraphicFramePr>
        <p:xfrm>
          <a:off x="372803" y="1392866"/>
          <a:ext cx="8398393" cy="3319720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328281">
                  <a:extLst>
                    <a:ext uri="{9D8B030D-6E8A-4147-A177-3AD203B41FA5}">
                      <a16:colId xmlns:a16="http://schemas.microsoft.com/office/drawing/2014/main" val="2986176875"/>
                    </a:ext>
                  </a:extLst>
                </a:gridCol>
                <a:gridCol w="1116419">
                  <a:extLst>
                    <a:ext uri="{9D8B030D-6E8A-4147-A177-3AD203B41FA5}">
                      <a16:colId xmlns:a16="http://schemas.microsoft.com/office/drawing/2014/main" val="2394792639"/>
                    </a:ext>
                  </a:extLst>
                </a:gridCol>
                <a:gridCol w="1526377">
                  <a:extLst>
                    <a:ext uri="{9D8B030D-6E8A-4147-A177-3AD203B41FA5}">
                      <a16:colId xmlns:a16="http://schemas.microsoft.com/office/drawing/2014/main" val="344172529"/>
                    </a:ext>
                  </a:extLst>
                </a:gridCol>
                <a:gridCol w="617197">
                  <a:extLst>
                    <a:ext uri="{9D8B030D-6E8A-4147-A177-3AD203B41FA5}">
                      <a16:colId xmlns:a16="http://schemas.microsoft.com/office/drawing/2014/main" val="523148602"/>
                    </a:ext>
                  </a:extLst>
                </a:gridCol>
                <a:gridCol w="525198">
                  <a:extLst>
                    <a:ext uri="{9D8B030D-6E8A-4147-A177-3AD203B41FA5}">
                      <a16:colId xmlns:a16="http://schemas.microsoft.com/office/drawing/2014/main" val="2986461637"/>
                    </a:ext>
                  </a:extLst>
                </a:gridCol>
                <a:gridCol w="1233377">
                  <a:extLst>
                    <a:ext uri="{9D8B030D-6E8A-4147-A177-3AD203B41FA5}">
                      <a16:colId xmlns:a16="http://schemas.microsoft.com/office/drawing/2014/main" val="2898913823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562220864"/>
                    </a:ext>
                  </a:extLst>
                </a:gridCol>
                <a:gridCol w="616688">
                  <a:extLst>
                    <a:ext uri="{9D8B030D-6E8A-4147-A177-3AD203B41FA5}">
                      <a16:colId xmlns:a16="http://schemas.microsoft.com/office/drawing/2014/main" val="3066144104"/>
                    </a:ext>
                  </a:extLst>
                </a:gridCol>
                <a:gridCol w="754912">
                  <a:extLst>
                    <a:ext uri="{9D8B030D-6E8A-4147-A177-3AD203B41FA5}">
                      <a16:colId xmlns:a16="http://schemas.microsoft.com/office/drawing/2014/main" val="1256049342"/>
                    </a:ext>
                  </a:extLst>
                </a:gridCol>
                <a:gridCol w="404037">
                  <a:extLst>
                    <a:ext uri="{9D8B030D-6E8A-4147-A177-3AD203B41FA5}">
                      <a16:colId xmlns:a16="http://schemas.microsoft.com/office/drawing/2014/main" val="2164564612"/>
                    </a:ext>
                  </a:extLst>
                </a:gridCol>
                <a:gridCol w="361507">
                  <a:extLst>
                    <a:ext uri="{9D8B030D-6E8A-4147-A177-3AD203B41FA5}">
                      <a16:colId xmlns:a16="http://schemas.microsoft.com/office/drawing/2014/main" val="3818482133"/>
                    </a:ext>
                  </a:extLst>
                </a:gridCol>
              </a:tblGrid>
              <a:tr h="791105">
                <a:tc rowSpan="2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>
                          <a:effectLst/>
                          <a:cs typeface="Nazanin" panose="00000400000000000000" pitchFamily="2" charset="-78"/>
                        </a:rPr>
                        <a:t>رديف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59720" marR="59720" marT="0" marB="0" anchor="ctr"/>
                </a:tc>
                <a:tc rowSpan="2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>
                          <a:effectLst/>
                          <a:cs typeface="Nazanin" panose="00000400000000000000" pitchFamily="2" charset="-78"/>
                        </a:rPr>
                        <a:t>نام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59720" marR="59720" marT="0" marB="0" anchor="ctr"/>
                </a:tc>
                <a:tc rowSpan="2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>
                          <a:effectLst/>
                          <a:cs typeface="Nazanin" panose="00000400000000000000" pitchFamily="2" charset="-78"/>
                        </a:rPr>
                        <a:t>پست سازماني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59720" marR="59720" marT="0" marB="0" anchor="ctr"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>
                          <a:effectLst/>
                          <a:cs typeface="Nazanin" panose="00000400000000000000" pitchFamily="2" charset="-78"/>
                        </a:rPr>
                        <a:t>نام شبكه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59720" marR="5972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>
                          <a:effectLst/>
                          <a:cs typeface="Nazanin" panose="00000400000000000000" pitchFamily="2" charset="-78"/>
                        </a:rPr>
                        <a:t>نام برنامه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59720" marR="59720" marT="0" marB="0" anchor="ctr"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>
                          <a:effectLst/>
                          <a:cs typeface="Nazanin" panose="00000400000000000000" pitchFamily="2" charset="-78"/>
                        </a:rPr>
                        <a:t>زمان برنامه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59720" marR="5972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dirty="0">
                          <a:effectLst/>
                          <a:cs typeface="Nazanin" panose="00000400000000000000" pitchFamily="2" charset="-78"/>
                        </a:rPr>
                        <a:t>مدت زمان حضور در برنامه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59720" marR="59720" marT="0" marB="0" anchor="ctr"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dirty="0">
                          <a:effectLst/>
                          <a:cs typeface="Nazanin" panose="00000400000000000000" pitchFamily="2" charset="-78"/>
                        </a:rPr>
                        <a:t>مطابق با </a:t>
                      </a:r>
                      <a:r>
                        <a:rPr lang="fa-IR" sz="800" dirty="0">
                          <a:effectLst/>
                          <a:cs typeface="Nazanin" panose="00000400000000000000" pitchFamily="2" charset="-78"/>
                        </a:rPr>
                        <a:t>كنداكتور ابلاغي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59720" marR="5972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2432821"/>
                  </a:ext>
                </a:extLst>
              </a:tr>
              <a:tr h="17804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1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تلويزيوني</a:t>
                      </a:r>
                      <a:endParaRPr lang="en-US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9720" marR="5972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1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راديويي</a:t>
                      </a:r>
                      <a:endParaRPr lang="en-US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9720" marR="5972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dirty="0">
                          <a:effectLst/>
                        </a:rPr>
                        <a:t>تاريخ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720" marR="5972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dirty="0">
                          <a:effectLst/>
                        </a:rPr>
                        <a:t>ساعت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720" marR="5972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بلي</a:t>
                      </a:r>
                      <a:endParaRPr lang="en-US" sz="11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9720" marR="5972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خير</a:t>
                      </a:r>
                      <a:endParaRPr lang="en-US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9720" marR="59720" marT="0" marB="0" anchor="ctr"/>
                </a:tc>
                <a:extLst>
                  <a:ext uri="{0D108BD9-81ED-4DB2-BD59-A6C34878D82A}">
                    <a16:rowId xmlns:a16="http://schemas.microsoft.com/office/drawing/2014/main" val="10214697"/>
                  </a:ext>
                </a:extLst>
              </a:tr>
              <a:tr h="634632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>
                          <a:effectLst/>
                        </a:rPr>
                        <a:t>1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720" marR="5972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dirty="0">
                          <a:effectLst/>
                          <a:cs typeface="Nazanin" panose="00000400000000000000" pitchFamily="2" charset="-78"/>
                        </a:rPr>
                        <a:t>دکتر حمید گله داری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59720" marR="5972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>
                          <a:effectLst/>
                          <a:cs typeface="Nazanin" panose="00000400000000000000" pitchFamily="2" charset="-78"/>
                        </a:rPr>
                        <a:t>معاون بهداشت دانشگاه و رئیس مرکز بهداشت استان اصفهان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59720" marR="5972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Nazanin" panose="00000400000000000000" pitchFamily="2" charset="-78"/>
                        </a:rPr>
                        <a:t>*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59720" marR="5972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cs typeface="Nazanin" panose="00000400000000000000" pitchFamily="2" charset="-78"/>
                        </a:rPr>
                        <a:t> 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59720" marR="5972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Nazanin" panose="00000400000000000000" pitchFamily="2" charset="-78"/>
                        </a:rPr>
                        <a:t>اخبار نیم روزی سیمای اصفهان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59720" marR="5972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1404/4/19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720" marR="5972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</a:rPr>
                        <a:t>16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720" marR="5972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</a:rPr>
                        <a:t>30 دقیقه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720" marR="5972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</a:rPr>
                        <a:t>*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720" marR="5972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720" marR="59720" marT="0" marB="0" anchor="ctr"/>
                </a:tc>
                <a:extLst>
                  <a:ext uri="{0D108BD9-81ED-4DB2-BD59-A6C34878D82A}">
                    <a16:rowId xmlns:a16="http://schemas.microsoft.com/office/drawing/2014/main" val="4009430502"/>
                  </a:ext>
                </a:extLst>
              </a:tr>
              <a:tr h="571193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>
                          <a:effectLst/>
                        </a:rPr>
                        <a:t>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720" marR="5972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  <a:cs typeface="Nazanin" panose="00000400000000000000" pitchFamily="2" charset="-78"/>
                        </a:rPr>
                        <a:t>دکتر فدایی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59720" marR="5972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dirty="0">
                          <a:effectLst/>
                          <a:cs typeface="Nazanin" panose="00000400000000000000" pitchFamily="2" charset="-78"/>
                        </a:rPr>
                        <a:t>مسئول واحد بیماریهای واگیر مرکز بهداشت استان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59720" marR="5972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Nazanin" panose="00000400000000000000" pitchFamily="2" charset="-78"/>
                        </a:rPr>
                        <a:t>*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59720" marR="5972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Nazanin" panose="00000400000000000000" pitchFamily="2" charset="-78"/>
                        </a:rPr>
                        <a:t> 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59720" marR="5972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Nazanin" panose="00000400000000000000" pitchFamily="2" charset="-78"/>
                        </a:rPr>
                        <a:t>سیب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59720" marR="5972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</a:rPr>
                        <a:t>1404/5/7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720" marR="5972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</a:rPr>
                        <a:t>18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720" marR="5972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</a:rPr>
                        <a:t>60 دقیقه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720" marR="5972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</a:rPr>
                        <a:t>*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720" marR="5972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720" marR="59720" marT="0" marB="0" anchor="ctr"/>
                </a:tc>
                <a:extLst>
                  <a:ext uri="{0D108BD9-81ED-4DB2-BD59-A6C34878D82A}">
                    <a16:rowId xmlns:a16="http://schemas.microsoft.com/office/drawing/2014/main" val="1424768794"/>
                  </a:ext>
                </a:extLst>
              </a:tr>
              <a:tr h="571193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>
                          <a:effectLst/>
                        </a:rPr>
                        <a:t>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720" marR="5972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Nazanin" panose="00000400000000000000" pitchFamily="2" charset="-78"/>
                        </a:rPr>
                        <a:t>دکتر حمید گله داری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59720" marR="5972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>
                          <a:effectLst/>
                          <a:cs typeface="Nazanin" panose="00000400000000000000" pitchFamily="2" charset="-78"/>
                        </a:rPr>
                        <a:t>معاون بهداشت دانشگاه و رئیس مرکز بهداشت استان اصفهان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59720" marR="5972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Nazanin" panose="00000400000000000000" pitchFamily="2" charset="-78"/>
                        </a:rPr>
                        <a:t>*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59720" marR="5972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Nazanin" panose="00000400000000000000" pitchFamily="2" charset="-78"/>
                        </a:rPr>
                        <a:t> 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59720" marR="5972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Nazanin" panose="00000400000000000000" pitchFamily="2" charset="-78"/>
                        </a:rPr>
                        <a:t>برنامه بازتاب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59720" marR="5972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</a:rPr>
                        <a:t>1404/6/7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720" marR="5972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</a:rPr>
                        <a:t>17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720" marR="5972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</a:rPr>
                        <a:t>30 دقیقه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720" marR="5972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</a:rPr>
                        <a:t>*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720" marR="5972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720" marR="59720" marT="0" marB="0" anchor="ctr"/>
                </a:tc>
                <a:extLst>
                  <a:ext uri="{0D108BD9-81ED-4DB2-BD59-A6C34878D82A}">
                    <a16:rowId xmlns:a16="http://schemas.microsoft.com/office/drawing/2014/main" val="583804720"/>
                  </a:ext>
                </a:extLst>
              </a:tr>
              <a:tr h="571193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>
                          <a:effectLst/>
                        </a:rPr>
                        <a:t>4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720" marR="5972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dirty="0">
                          <a:effectLst/>
                          <a:cs typeface="Nazanin" panose="00000400000000000000" pitchFamily="2" charset="-78"/>
                        </a:rPr>
                        <a:t>دکتر حمید گله داری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59720" marR="5972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>
                          <a:effectLst/>
                          <a:cs typeface="Nazanin" panose="00000400000000000000" pitchFamily="2" charset="-78"/>
                        </a:rPr>
                        <a:t>معاون بهداشت دانشگاه و رئیس مرکز بهداشت استان اصفهان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59720" marR="5972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Nazanin" panose="00000400000000000000" pitchFamily="2" charset="-78"/>
                        </a:rPr>
                        <a:t>*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59720" marR="5972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cs typeface="Nazanin" panose="00000400000000000000" pitchFamily="2" charset="-78"/>
                        </a:rPr>
                        <a:t> 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59720" marR="5972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cs typeface="Nazanin" panose="00000400000000000000" pitchFamily="2" charset="-78"/>
                        </a:rPr>
                        <a:t>سیب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59720" marR="5972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</a:rPr>
                        <a:t>1403/11/16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720" marR="5972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</a:rPr>
                        <a:t>16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720" marR="5972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</a:rPr>
                        <a:t>60 دقیقه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720" marR="5972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</a:rPr>
                        <a:t>*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720" marR="5972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</a:rPr>
                        <a:t> 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9720" marR="59720" marT="0" marB="0" anchor="ctr"/>
                </a:tc>
                <a:extLst>
                  <a:ext uri="{0D108BD9-81ED-4DB2-BD59-A6C34878D82A}">
                    <a16:rowId xmlns:a16="http://schemas.microsoft.com/office/drawing/2014/main" val="1407792446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D6E37BB8-F2DB-444C-AF66-C6FD4B73E9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-55988" y="1001288"/>
            <a:ext cx="9072398" cy="5386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fa-IR" altLang="en-US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حضور رئیس، معاونان و مدیران ارشد دستگاه اجرايي در برنامه­های راديويي و تلویزیونی </a:t>
            </a:r>
            <a:endParaRPr kumimoji="0" lang="en-US" altLang="en-US" sz="7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289076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C36E2F-CF36-453B-85E4-FC75279F43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0DC7203F-AE18-45D4-A743-033F8AF8E4A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72959793"/>
              </p:ext>
            </p:extLst>
          </p:nvPr>
        </p:nvGraphicFramePr>
        <p:xfrm>
          <a:off x="628648" y="3188846"/>
          <a:ext cx="7739174" cy="1046128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3869587">
                  <a:extLst>
                    <a:ext uri="{9D8B030D-6E8A-4147-A177-3AD203B41FA5}">
                      <a16:colId xmlns:a16="http://schemas.microsoft.com/office/drawing/2014/main" val="1518249666"/>
                    </a:ext>
                  </a:extLst>
                </a:gridCol>
                <a:gridCol w="3869587">
                  <a:extLst>
                    <a:ext uri="{9D8B030D-6E8A-4147-A177-3AD203B41FA5}">
                      <a16:colId xmlns:a16="http://schemas.microsoft.com/office/drawing/2014/main" val="1019131886"/>
                    </a:ext>
                  </a:extLst>
                </a:gridCol>
              </a:tblGrid>
              <a:tr h="523064"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</a:rPr>
                        <a:t>تصويربرنامه1:</a:t>
                      </a:r>
                      <a:r>
                        <a:rPr lang="fa-IR" sz="1100" dirty="0">
                          <a:effectLst/>
                        </a:rPr>
                        <a:t>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تصويربرنامه2: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56744607"/>
                  </a:ext>
                </a:extLst>
              </a:tr>
              <a:tr h="523064"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تصويربرنامه3: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</a:rPr>
                        <a:t>تصويربرنامه4: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32747072"/>
                  </a:ext>
                </a:extLst>
              </a:tr>
            </a:tbl>
          </a:graphicData>
        </a:graphic>
      </p:graphicFrame>
      <p:pic>
        <p:nvPicPr>
          <p:cNvPr id="2051" name="Picture 4">
            <a:extLst>
              <a:ext uri="{FF2B5EF4-FFF2-40B4-BE49-F238E27FC236}">
                <a16:creationId xmlns:a16="http://schemas.microsoft.com/office/drawing/2014/main" id="{C87AB31D-386F-4BB5-BCDB-BBFB575503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49" y="563941"/>
            <a:ext cx="3869585" cy="2526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5">
            <a:extLst>
              <a:ext uri="{FF2B5EF4-FFF2-40B4-BE49-F238E27FC236}">
                <a16:creationId xmlns:a16="http://schemas.microsoft.com/office/drawing/2014/main" id="{A31FCE8B-7C47-47B8-BC58-E6B4FB548E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8235" y="4234973"/>
            <a:ext cx="4017115" cy="2399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" name="Picture 7">
            <a:extLst>
              <a:ext uri="{FF2B5EF4-FFF2-40B4-BE49-F238E27FC236}">
                <a16:creationId xmlns:a16="http://schemas.microsoft.com/office/drawing/2014/main" id="{18ACE739-CAF5-4530-AD94-892AD3B10E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48" y="4234974"/>
            <a:ext cx="3702088" cy="2399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>
            <a:extLst>
              <a:ext uri="{FF2B5EF4-FFF2-40B4-BE49-F238E27FC236}">
                <a16:creationId xmlns:a16="http://schemas.microsoft.com/office/drawing/2014/main" id="{A6D05856-DCAE-42A5-A0B3-3EA7A3254D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8236" y="568750"/>
            <a:ext cx="3869588" cy="2526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356156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AABBC8-4EA5-41F4-AC7E-016533926C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بازدید یا گفتگوي رئیس، معاونان و مدیران ارشد دستگاه اجرايي با رسانه ها</a:t>
            </a:r>
            <a:b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</a:br>
            <a:endParaRPr lang="en-US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36CAD24F-78AE-499F-BE10-A4C26EF1302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58121377"/>
              </p:ext>
            </p:extLst>
          </p:nvPr>
        </p:nvGraphicFramePr>
        <p:xfrm>
          <a:off x="628650" y="1297172"/>
          <a:ext cx="7886700" cy="5213235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496862">
                  <a:extLst>
                    <a:ext uri="{9D8B030D-6E8A-4147-A177-3AD203B41FA5}">
                      <a16:colId xmlns:a16="http://schemas.microsoft.com/office/drawing/2014/main" val="4110128968"/>
                    </a:ext>
                  </a:extLst>
                </a:gridCol>
                <a:gridCol w="988992">
                  <a:extLst>
                    <a:ext uri="{9D8B030D-6E8A-4147-A177-3AD203B41FA5}">
                      <a16:colId xmlns:a16="http://schemas.microsoft.com/office/drawing/2014/main" val="2419507799"/>
                    </a:ext>
                  </a:extLst>
                </a:gridCol>
                <a:gridCol w="1078901">
                  <a:extLst>
                    <a:ext uri="{9D8B030D-6E8A-4147-A177-3AD203B41FA5}">
                      <a16:colId xmlns:a16="http://schemas.microsoft.com/office/drawing/2014/main" val="1778564873"/>
                    </a:ext>
                  </a:extLst>
                </a:gridCol>
                <a:gridCol w="629359">
                  <a:extLst>
                    <a:ext uri="{9D8B030D-6E8A-4147-A177-3AD203B41FA5}">
                      <a16:colId xmlns:a16="http://schemas.microsoft.com/office/drawing/2014/main" val="1293382902"/>
                    </a:ext>
                  </a:extLst>
                </a:gridCol>
                <a:gridCol w="629359">
                  <a:extLst>
                    <a:ext uri="{9D8B030D-6E8A-4147-A177-3AD203B41FA5}">
                      <a16:colId xmlns:a16="http://schemas.microsoft.com/office/drawing/2014/main" val="1780778469"/>
                    </a:ext>
                  </a:extLst>
                </a:gridCol>
                <a:gridCol w="623049">
                  <a:extLst>
                    <a:ext uri="{9D8B030D-6E8A-4147-A177-3AD203B41FA5}">
                      <a16:colId xmlns:a16="http://schemas.microsoft.com/office/drawing/2014/main" val="825696195"/>
                    </a:ext>
                  </a:extLst>
                </a:gridCol>
                <a:gridCol w="593080">
                  <a:extLst>
                    <a:ext uri="{9D8B030D-6E8A-4147-A177-3AD203B41FA5}">
                      <a16:colId xmlns:a16="http://schemas.microsoft.com/office/drawing/2014/main" val="1086383422"/>
                    </a:ext>
                  </a:extLst>
                </a:gridCol>
                <a:gridCol w="641977">
                  <a:extLst>
                    <a:ext uri="{9D8B030D-6E8A-4147-A177-3AD203B41FA5}">
                      <a16:colId xmlns:a16="http://schemas.microsoft.com/office/drawing/2014/main" val="3037643095"/>
                    </a:ext>
                  </a:extLst>
                </a:gridCol>
                <a:gridCol w="973073">
                  <a:extLst>
                    <a:ext uri="{9D8B030D-6E8A-4147-A177-3AD203B41FA5}">
                      <a16:colId xmlns:a16="http://schemas.microsoft.com/office/drawing/2014/main" val="1562505875"/>
                    </a:ext>
                  </a:extLst>
                </a:gridCol>
                <a:gridCol w="1232048">
                  <a:extLst>
                    <a:ext uri="{9D8B030D-6E8A-4147-A177-3AD203B41FA5}">
                      <a16:colId xmlns:a16="http://schemas.microsoft.com/office/drawing/2014/main" val="3095088587"/>
                    </a:ext>
                  </a:extLst>
                </a:gridCol>
              </a:tblGrid>
              <a:tr h="466566">
                <a:tc rowSpan="2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>
                          <a:effectLst/>
                          <a:cs typeface="Titr" panose="00000700000000000000" pitchFamily="2" charset="-78"/>
                        </a:rPr>
                        <a:t>ردیف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tr" panose="00000700000000000000" pitchFamily="2" charset="-78"/>
                      </a:endParaRPr>
                    </a:p>
                  </a:txBody>
                  <a:tcPr marL="60264" marR="60264" marT="0" marB="0" anchor="ctr"/>
                </a:tc>
                <a:tc rowSpan="2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>
                          <a:effectLst/>
                          <a:cs typeface="Titr" panose="00000700000000000000" pitchFamily="2" charset="-78"/>
                        </a:rPr>
                        <a:t>نام مسئول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tr" panose="00000700000000000000" pitchFamily="2" charset="-78"/>
                      </a:endParaRPr>
                    </a:p>
                  </a:txBody>
                  <a:tcPr marL="60264" marR="60264" marT="0" marB="0" anchor="ctr"/>
                </a:tc>
                <a:tc rowSpan="2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>
                          <a:effectLst/>
                          <a:cs typeface="Titr" panose="00000700000000000000" pitchFamily="2" charset="-78"/>
                        </a:rPr>
                        <a:t>پست سازماني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tr" panose="00000700000000000000" pitchFamily="2" charset="-78"/>
                      </a:endParaRPr>
                    </a:p>
                  </a:txBody>
                  <a:tcPr marL="60264" marR="60264" marT="0" marB="0" anchor="ctr"/>
                </a:tc>
                <a:tc gridSpan="4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>
                          <a:effectLst/>
                        </a:rPr>
                        <a:t>نوع گفتگو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0264" marR="6026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>
                          <a:effectLst/>
                          <a:cs typeface="Titr" panose="00000700000000000000" pitchFamily="2" charset="-78"/>
                        </a:rPr>
                        <a:t>نام رسانه</a:t>
                      </a:r>
                      <a:endParaRPr lang="en-US" sz="1000">
                        <a:effectLst/>
                        <a:cs typeface="Titr" panose="00000700000000000000" pitchFamily="2" charset="-78"/>
                      </a:endParaRPr>
                    </a:p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700">
                          <a:effectLst/>
                          <a:cs typeface="Titr" panose="00000700000000000000" pitchFamily="2" charset="-78"/>
                        </a:rPr>
                        <a:t>(درصورت اختصاصي)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tr" panose="00000700000000000000" pitchFamily="2" charset="-78"/>
                      </a:endParaRPr>
                    </a:p>
                  </a:txBody>
                  <a:tcPr marL="60264" marR="60264" marT="0" marB="0" anchor="ctr"/>
                </a:tc>
                <a:tc rowSpan="2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>
                          <a:effectLst/>
                          <a:cs typeface="Titr" panose="00000700000000000000" pitchFamily="2" charset="-78"/>
                        </a:rPr>
                        <a:t>تاریخ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tr" panose="00000700000000000000" pitchFamily="2" charset="-78"/>
                      </a:endParaRPr>
                    </a:p>
                  </a:txBody>
                  <a:tcPr marL="60264" marR="60264" marT="0" marB="0" anchor="ctr"/>
                </a:tc>
                <a:tc rowSpan="2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dirty="0">
                          <a:effectLst/>
                          <a:cs typeface="Titr" panose="00000700000000000000" pitchFamily="2" charset="-78"/>
                        </a:rPr>
                        <a:t>مهمترين محور سخنان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tr" panose="00000700000000000000" pitchFamily="2" charset="-78"/>
                      </a:endParaRPr>
                    </a:p>
                  </a:txBody>
                  <a:tcPr marL="60264" marR="60264" marT="0" marB="0" anchor="ctr"/>
                </a:tc>
                <a:extLst>
                  <a:ext uri="{0D108BD9-81ED-4DB2-BD59-A6C34878D82A}">
                    <a16:rowId xmlns:a16="http://schemas.microsoft.com/office/drawing/2014/main" val="2837380100"/>
                  </a:ext>
                </a:extLst>
              </a:tr>
              <a:tr h="50725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Titr" panose="00000700000000000000" pitchFamily="2" charset="-78"/>
                        </a:rPr>
                        <a:t>هم انديشي</a:t>
                      </a:r>
                      <a:endParaRPr lang="en-US" sz="1200">
                        <a:effectLst/>
                        <a:cs typeface="Titr" panose="00000700000000000000" pitchFamily="2" charset="-78"/>
                      </a:endParaRPr>
                    </a:p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>
                          <a:effectLst/>
                          <a:cs typeface="Titr" panose="00000700000000000000" pitchFamily="2" charset="-78"/>
                        </a:rPr>
                        <a:t>(غير خبري)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tr" panose="00000700000000000000" pitchFamily="2" charset="-78"/>
                      </a:endParaRPr>
                    </a:p>
                  </a:txBody>
                  <a:tcPr marL="60264" marR="60264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cs typeface="Titr" panose="00000700000000000000" pitchFamily="2" charset="-78"/>
                        </a:rPr>
                        <a:t>نشست خبري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tr" panose="00000700000000000000" pitchFamily="2" charset="-78"/>
                      </a:endParaRPr>
                    </a:p>
                  </a:txBody>
                  <a:tcPr marL="60264" marR="60264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Titr" panose="00000700000000000000" pitchFamily="2" charset="-78"/>
                        </a:rPr>
                        <a:t>گفتگو در جمع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tr" panose="00000700000000000000" pitchFamily="2" charset="-78"/>
                      </a:endParaRPr>
                    </a:p>
                  </a:txBody>
                  <a:tcPr marL="60264" marR="60264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cs typeface="Titr" panose="00000700000000000000" pitchFamily="2" charset="-78"/>
                        </a:rPr>
                        <a:t>اختصاصي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tr" panose="00000700000000000000" pitchFamily="2" charset="-78"/>
                      </a:endParaRPr>
                    </a:p>
                  </a:txBody>
                  <a:tcPr marL="60264" marR="60264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99018589"/>
                  </a:ext>
                </a:extLst>
              </a:tr>
              <a:tr h="1142062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800">
                          <a:effectLst/>
                        </a:rPr>
                        <a:t>1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0264" marR="60264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Nazanin" panose="00000400000000000000" pitchFamily="2" charset="-78"/>
                        </a:rPr>
                        <a:t>دکتر گله داری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60264" marR="6026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  <a:cs typeface="Nazanin" panose="00000400000000000000" pitchFamily="2" charset="-78"/>
                        </a:rPr>
                        <a:t>معاون بهداشت دانشگاه و رئیس مرکز بهداشت استان اصفهان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60264" marR="60264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>
                          <a:effectLst/>
                          <a:cs typeface="Nazanin" panose="00000400000000000000" pitchFamily="2" charset="-78"/>
                        </a:rPr>
                        <a:t> 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60264" marR="6026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dirty="0">
                          <a:effectLst/>
                          <a:cs typeface="Nazanin" panose="00000400000000000000" pitchFamily="2" charset="-78"/>
                        </a:rPr>
                        <a:t>*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60264" marR="60264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>
                          <a:effectLst/>
                          <a:cs typeface="Nazanin" panose="00000400000000000000" pitchFamily="2" charset="-78"/>
                        </a:rPr>
                        <a:t> 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60264" marR="60264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>
                          <a:effectLst/>
                          <a:cs typeface="Nazanin" panose="00000400000000000000" pitchFamily="2" charset="-78"/>
                        </a:rPr>
                        <a:t> 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60264" marR="60264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>
                          <a:effectLst/>
                          <a:cs typeface="Nazanin" panose="00000400000000000000" pitchFamily="2" charset="-78"/>
                        </a:rPr>
                        <a:t> 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60264" marR="60264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cs typeface="Nazanin" panose="00000400000000000000" pitchFamily="2" charset="-78"/>
                        </a:rPr>
                        <a:t>1404/2/31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60264" marR="6026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>
                          <a:effectLst/>
                          <a:cs typeface="Nazanin" panose="00000400000000000000" pitchFamily="2" charset="-78"/>
                        </a:rPr>
                        <a:t>جمعیت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60264" marR="60264" marT="0" marB="0"/>
                </a:tc>
                <a:extLst>
                  <a:ext uri="{0D108BD9-81ED-4DB2-BD59-A6C34878D82A}">
                    <a16:rowId xmlns:a16="http://schemas.microsoft.com/office/drawing/2014/main" val="379678360"/>
                  </a:ext>
                </a:extLst>
              </a:tr>
              <a:tr h="1032452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800">
                          <a:effectLst/>
                        </a:rPr>
                        <a:t>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0264" marR="60264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Nazanin" panose="00000400000000000000" pitchFamily="2" charset="-78"/>
                        </a:rPr>
                        <a:t>دکتر گله داری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60264" marR="6026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  <a:cs typeface="Nazanin" panose="00000400000000000000" pitchFamily="2" charset="-78"/>
                        </a:rPr>
                        <a:t>معاون بهداشت دانشگاه و رئیس مرکز بهداشت استان اصفهان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60264" marR="60264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>
                          <a:effectLst/>
                          <a:cs typeface="Nazanin" panose="00000400000000000000" pitchFamily="2" charset="-78"/>
                        </a:rPr>
                        <a:t> 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60264" marR="6026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>
                          <a:effectLst/>
                          <a:cs typeface="Nazanin" panose="00000400000000000000" pitchFamily="2" charset="-78"/>
                        </a:rPr>
                        <a:t>*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60264" marR="60264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>
                          <a:effectLst/>
                          <a:cs typeface="Nazanin" panose="00000400000000000000" pitchFamily="2" charset="-78"/>
                        </a:rPr>
                        <a:t> 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60264" marR="60264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>
                          <a:effectLst/>
                          <a:cs typeface="Nazanin" panose="00000400000000000000" pitchFamily="2" charset="-78"/>
                        </a:rPr>
                        <a:t> 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60264" marR="60264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>
                          <a:effectLst/>
                          <a:cs typeface="Nazanin" panose="00000400000000000000" pitchFamily="2" charset="-78"/>
                        </a:rPr>
                        <a:t> 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60264" marR="60264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cs typeface="Nazanin" panose="00000400000000000000" pitchFamily="2" charset="-78"/>
                        </a:rPr>
                        <a:t>1403/9/13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60264" marR="6026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dirty="0">
                          <a:effectLst/>
                          <a:cs typeface="Nazanin" panose="00000400000000000000" pitchFamily="2" charset="-78"/>
                        </a:rPr>
                        <a:t>تغذیه و روغن سالم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60264" marR="60264" marT="0" marB="0"/>
                </a:tc>
                <a:extLst>
                  <a:ext uri="{0D108BD9-81ED-4DB2-BD59-A6C34878D82A}">
                    <a16:rowId xmlns:a16="http://schemas.microsoft.com/office/drawing/2014/main" val="3805306470"/>
                  </a:ext>
                </a:extLst>
              </a:tr>
              <a:tr h="1032452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800">
                          <a:effectLst/>
                        </a:rPr>
                        <a:t>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0264" marR="60264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Nazanin" panose="00000400000000000000" pitchFamily="2" charset="-78"/>
                        </a:rPr>
                        <a:t>دکتر گله داری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60264" marR="6026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  <a:cs typeface="Nazanin" panose="00000400000000000000" pitchFamily="2" charset="-78"/>
                        </a:rPr>
                        <a:t>معاون بهداشت دانشگاه و رئیس مرکز بهداشت استان اصفهان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60264" marR="60264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>
                          <a:effectLst/>
                          <a:cs typeface="Nazanin" panose="00000400000000000000" pitchFamily="2" charset="-78"/>
                        </a:rPr>
                        <a:t> 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60264" marR="6026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>
                          <a:effectLst/>
                          <a:cs typeface="Nazanin" panose="00000400000000000000" pitchFamily="2" charset="-78"/>
                        </a:rPr>
                        <a:t>*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60264" marR="60264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>
                          <a:effectLst/>
                          <a:cs typeface="Nazanin" panose="00000400000000000000" pitchFamily="2" charset="-78"/>
                        </a:rPr>
                        <a:t> 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60264" marR="60264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>
                          <a:effectLst/>
                          <a:cs typeface="Nazanin" panose="00000400000000000000" pitchFamily="2" charset="-78"/>
                        </a:rPr>
                        <a:t> 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60264" marR="60264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>
                          <a:effectLst/>
                          <a:cs typeface="Nazanin" panose="00000400000000000000" pitchFamily="2" charset="-78"/>
                        </a:rPr>
                        <a:t> 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60264" marR="60264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Nazanin" panose="00000400000000000000" pitchFamily="2" charset="-78"/>
                        </a:rPr>
                        <a:t>1403/9/13</a:t>
                      </a:r>
                    </a:p>
                  </a:txBody>
                  <a:tcPr marL="60264" marR="6026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>
                          <a:effectLst/>
                          <a:cs typeface="Nazanin" panose="00000400000000000000" pitchFamily="2" charset="-78"/>
                        </a:rPr>
                        <a:t>ایدز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60264" marR="60264" marT="0" marB="0"/>
                </a:tc>
                <a:extLst>
                  <a:ext uri="{0D108BD9-81ED-4DB2-BD59-A6C34878D82A}">
                    <a16:rowId xmlns:a16="http://schemas.microsoft.com/office/drawing/2014/main" val="2644495532"/>
                  </a:ext>
                </a:extLst>
              </a:tr>
              <a:tr h="1032452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800">
                          <a:effectLst/>
                        </a:rPr>
                        <a:t>4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0264" marR="60264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Nazanin" panose="00000400000000000000" pitchFamily="2" charset="-78"/>
                        </a:rPr>
                        <a:t>دکتر گله داری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60264" marR="6026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  <a:cs typeface="Nazanin" panose="00000400000000000000" pitchFamily="2" charset="-78"/>
                        </a:rPr>
                        <a:t>معاون بهداشت دانشگاه و رئیس مرکز بهداشت استان اصفهان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60264" marR="60264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>
                          <a:effectLst/>
                          <a:cs typeface="Nazanin" panose="00000400000000000000" pitchFamily="2" charset="-78"/>
                        </a:rPr>
                        <a:t> 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60264" marR="6026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>
                          <a:effectLst/>
                          <a:cs typeface="Nazanin" panose="00000400000000000000" pitchFamily="2" charset="-78"/>
                        </a:rPr>
                        <a:t>*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60264" marR="60264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>
                          <a:effectLst/>
                          <a:cs typeface="Nazanin" panose="00000400000000000000" pitchFamily="2" charset="-78"/>
                        </a:rPr>
                        <a:t> 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60264" marR="60264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>
                          <a:effectLst/>
                          <a:cs typeface="Nazanin" panose="00000400000000000000" pitchFamily="2" charset="-78"/>
                        </a:rPr>
                        <a:t> 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60264" marR="60264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>
                          <a:effectLst/>
                          <a:cs typeface="Nazanin" panose="00000400000000000000" pitchFamily="2" charset="-78"/>
                        </a:rPr>
                        <a:t> 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60264" marR="60264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Nazanin" panose="00000400000000000000" pitchFamily="2" charset="-78"/>
                        </a:rPr>
                        <a:t>1404/2/1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60264" marR="60264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dirty="0">
                          <a:effectLst/>
                          <a:cs typeface="Nazanin" panose="00000400000000000000" pitchFamily="2" charset="-78"/>
                        </a:rPr>
                        <a:t>هفته سلامت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60264" marR="60264" marT="0" marB="0"/>
                </a:tc>
                <a:extLst>
                  <a:ext uri="{0D108BD9-81ED-4DB2-BD59-A6C34878D82A}">
                    <a16:rowId xmlns:a16="http://schemas.microsoft.com/office/drawing/2014/main" val="2607228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9433625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BF1CD7-F32D-425B-8BE9-EA2D0C2C06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endParaRPr lang="en-US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16186538-3042-425C-B643-97A0DB0535A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19694319"/>
              </p:ext>
            </p:extLst>
          </p:nvPr>
        </p:nvGraphicFramePr>
        <p:xfrm>
          <a:off x="305132" y="2884451"/>
          <a:ext cx="8292066" cy="642370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4146033">
                  <a:extLst>
                    <a:ext uri="{9D8B030D-6E8A-4147-A177-3AD203B41FA5}">
                      <a16:colId xmlns:a16="http://schemas.microsoft.com/office/drawing/2014/main" val="3045856254"/>
                    </a:ext>
                  </a:extLst>
                </a:gridCol>
                <a:gridCol w="4146033">
                  <a:extLst>
                    <a:ext uri="{9D8B030D-6E8A-4147-A177-3AD203B41FA5}">
                      <a16:colId xmlns:a16="http://schemas.microsoft.com/office/drawing/2014/main" val="2566176571"/>
                    </a:ext>
                  </a:extLst>
                </a:gridCol>
              </a:tblGrid>
              <a:tr h="321185"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تصويربرنامه1: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</a:rPr>
                        <a:t>تصويربرنامه2: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59192977"/>
                  </a:ext>
                </a:extLst>
              </a:tr>
              <a:tr h="321185"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تصويربرنامه3:</a:t>
                      </a:r>
                      <a:r>
                        <a:rPr lang="fa-IR" sz="1100">
                          <a:effectLst/>
                        </a:rPr>
                        <a:t>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</a:rPr>
                        <a:t>تصويربرنامه4: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86825183"/>
                  </a:ext>
                </a:extLst>
              </a:tr>
            </a:tbl>
          </a:graphicData>
        </a:graphic>
      </p:graphicFrame>
      <p:pic>
        <p:nvPicPr>
          <p:cNvPr id="4100" name="Picture 8">
            <a:extLst>
              <a:ext uri="{FF2B5EF4-FFF2-40B4-BE49-F238E27FC236}">
                <a16:creationId xmlns:a16="http://schemas.microsoft.com/office/drawing/2014/main" id="{45E33485-CD9F-476B-A5B9-14982245F1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6940" y="525616"/>
            <a:ext cx="4028410" cy="2297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9">
            <a:extLst>
              <a:ext uri="{FF2B5EF4-FFF2-40B4-BE49-F238E27FC236}">
                <a16:creationId xmlns:a16="http://schemas.microsoft.com/office/drawing/2014/main" id="{C28DE372-D7E7-4DFC-842D-BADA8A102C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132" y="536502"/>
            <a:ext cx="4032951" cy="2297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10">
            <a:extLst>
              <a:ext uri="{FF2B5EF4-FFF2-40B4-BE49-F238E27FC236}">
                <a16:creationId xmlns:a16="http://schemas.microsoft.com/office/drawing/2014/main" id="{73406321-1856-454D-8FA0-64E74A7F31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6940" y="3545376"/>
            <a:ext cx="4028410" cy="2685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7" name="Picture 11">
            <a:extLst>
              <a:ext uri="{FF2B5EF4-FFF2-40B4-BE49-F238E27FC236}">
                <a16:creationId xmlns:a16="http://schemas.microsoft.com/office/drawing/2014/main" id="{99F6BB89-79A4-4685-B401-D98B1C097E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132" y="3526820"/>
            <a:ext cx="4181808" cy="2697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790076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ECD52C-1C61-444E-8C7B-6684160AD1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تولیدات رسانه ای اختصاصی</a:t>
            </a:r>
            <a:b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</a:br>
            <a:endParaRPr lang="en-US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545681C4-31DD-4F60-95EB-76392049958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41769293"/>
              </p:ext>
            </p:extLst>
          </p:nvPr>
        </p:nvGraphicFramePr>
        <p:xfrm>
          <a:off x="170120" y="999460"/>
          <a:ext cx="8718698" cy="5714002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554745">
                  <a:extLst>
                    <a:ext uri="{9D8B030D-6E8A-4147-A177-3AD203B41FA5}">
                      <a16:colId xmlns:a16="http://schemas.microsoft.com/office/drawing/2014/main" val="556217230"/>
                    </a:ext>
                  </a:extLst>
                </a:gridCol>
                <a:gridCol w="349022">
                  <a:extLst>
                    <a:ext uri="{9D8B030D-6E8A-4147-A177-3AD203B41FA5}">
                      <a16:colId xmlns:a16="http://schemas.microsoft.com/office/drawing/2014/main" val="786379208"/>
                    </a:ext>
                  </a:extLst>
                </a:gridCol>
                <a:gridCol w="414670">
                  <a:extLst>
                    <a:ext uri="{9D8B030D-6E8A-4147-A177-3AD203B41FA5}">
                      <a16:colId xmlns:a16="http://schemas.microsoft.com/office/drawing/2014/main" val="820283071"/>
                    </a:ext>
                  </a:extLst>
                </a:gridCol>
                <a:gridCol w="446567">
                  <a:extLst>
                    <a:ext uri="{9D8B030D-6E8A-4147-A177-3AD203B41FA5}">
                      <a16:colId xmlns:a16="http://schemas.microsoft.com/office/drawing/2014/main" val="232291754"/>
                    </a:ext>
                  </a:extLst>
                </a:gridCol>
                <a:gridCol w="350874">
                  <a:extLst>
                    <a:ext uri="{9D8B030D-6E8A-4147-A177-3AD203B41FA5}">
                      <a16:colId xmlns:a16="http://schemas.microsoft.com/office/drawing/2014/main" val="1636379143"/>
                    </a:ext>
                  </a:extLst>
                </a:gridCol>
                <a:gridCol w="393405">
                  <a:extLst>
                    <a:ext uri="{9D8B030D-6E8A-4147-A177-3AD203B41FA5}">
                      <a16:colId xmlns:a16="http://schemas.microsoft.com/office/drawing/2014/main" val="3360240020"/>
                    </a:ext>
                  </a:extLst>
                </a:gridCol>
                <a:gridCol w="489098">
                  <a:extLst>
                    <a:ext uri="{9D8B030D-6E8A-4147-A177-3AD203B41FA5}">
                      <a16:colId xmlns:a16="http://schemas.microsoft.com/office/drawing/2014/main" val="2972770"/>
                    </a:ext>
                  </a:extLst>
                </a:gridCol>
                <a:gridCol w="404037">
                  <a:extLst>
                    <a:ext uri="{9D8B030D-6E8A-4147-A177-3AD203B41FA5}">
                      <a16:colId xmlns:a16="http://schemas.microsoft.com/office/drawing/2014/main" val="3360019379"/>
                    </a:ext>
                  </a:extLst>
                </a:gridCol>
                <a:gridCol w="1297172">
                  <a:extLst>
                    <a:ext uri="{9D8B030D-6E8A-4147-A177-3AD203B41FA5}">
                      <a16:colId xmlns:a16="http://schemas.microsoft.com/office/drawing/2014/main" val="2798792311"/>
                    </a:ext>
                  </a:extLst>
                </a:gridCol>
                <a:gridCol w="1148316">
                  <a:extLst>
                    <a:ext uri="{9D8B030D-6E8A-4147-A177-3AD203B41FA5}">
                      <a16:colId xmlns:a16="http://schemas.microsoft.com/office/drawing/2014/main" val="3759590254"/>
                    </a:ext>
                  </a:extLst>
                </a:gridCol>
                <a:gridCol w="2073349">
                  <a:extLst>
                    <a:ext uri="{9D8B030D-6E8A-4147-A177-3AD203B41FA5}">
                      <a16:colId xmlns:a16="http://schemas.microsoft.com/office/drawing/2014/main" val="4065519821"/>
                    </a:ext>
                  </a:extLst>
                </a:gridCol>
                <a:gridCol w="797443">
                  <a:extLst>
                    <a:ext uri="{9D8B030D-6E8A-4147-A177-3AD203B41FA5}">
                      <a16:colId xmlns:a16="http://schemas.microsoft.com/office/drawing/2014/main" val="2657955070"/>
                    </a:ext>
                  </a:extLst>
                </a:gridCol>
              </a:tblGrid>
              <a:tr h="297712">
                <a:tc rowSpan="2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>
                          <a:effectLst/>
                        </a:rPr>
                        <a:t>ردیف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9959" marR="29959" marT="0" marB="0" anchor="ctr"/>
                </a:tc>
                <a:tc gridSpan="7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800" dirty="0">
                          <a:effectLst/>
                        </a:rPr>
                        <a:t>قالب های محتوا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9959" marR="29959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dirty="0">
                          <a:effectLst/>
                        </a:rPr>
                        <a:t>موضوع یا</a:t>
                      </a:r>
                      <a:r>
                        <a:rPr lang="en-US" sz="900" dirty="0">
                          <a:effectLst/>
                        </a:rPr>
                        <a:t> </a:t>
                      </a:r>
                      <a:r>
                        <a:rPr lang="fa-IR" sz="900" dirty="0">
                          <a:effectLst/>
                        </a:rPr>
                        <a:t>تیتر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9959" marR="29959" marT="0" marB="0" anchor="ctr"/>
                </a:tc>
                <a:tc rowSpan="2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dirty="0">
                          <a:effectLst/>
                        </a:rPr>
                        <a:t>تاریخ انتشار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9959" marR="29959" marT="0" marB="0" anchor="ctr"/>
                </a:tc>
                <a:tc rowSpan="2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>
                          <a:effectLst/>
                        </a:rPr>
                        <a:t>محل انتشار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9959" marR="29959" marT="0" marB="0" anchor="ctr"/>
                </a:tc>
                <a:tc rowSpan="2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>
                          <a:effectLst/>
                        </a:rPr>
                        <a:t>لینک کوتاه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9959" marR="29959" marT="0" marB="0" anchor="ctr"/>
                </a:tc>
                <a:extLst>
                  <a:ext uri="{0D108BD9-81ED-4DB2-BD59-A6C34878D82A}">
                    <a16:rowId xmlns:a16="http://schemas.microsoft.com/office/drawing/2014/main" val="3367462238"/>
                  </a:ext>
                </a:extLst>
              </a:tr>
              <a:tr h="14833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>
                          <a:effectLst/>
                        </a:rPr>
                        <a:t>متن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9959" marR="29959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>
                          <a:effectLst/>
                        </a:rPr>
                        <a:t>عکس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9959" marR="29959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>
                          <a:effectLst/>
                        </a:rPr>
                        <a:t>ویدئو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9959" marR="29959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>
                          <a:effectLst/>
                        </a:rPr>
                        <a:t>صوت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9959" marR="29959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>
                          <a:effectLst/>
                        </a:rPr>
                        <a:t>پادکست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9959" marR="29959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>
                          <a:effectLst/>
                        </a:rPr>
                        <a:t>اینفو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9959" marR="29959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>
                          <a:effectLst/>
                        </a:rPr>
                        <a:t>موشن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9959" marR="29959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8015602"/>
                  </a:ext>
                </a:extLst>
              </a:tr>
              <a:tr h="752565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Nazanin" panose="00000400000000000000" pitchFamily="2" charset="-78"/>
                        </a:rPr>
                        <a:t>1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29959" marR="29959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Nazanin" panose="00000400000000000000" pitchFamily="2" charset="-78"/>
                        </a:rPr>
                        <a:t>*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29959" marR="29959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Nazanin" panose="00000400000000000000" pitchFamily="2" charset="-78"/>
                        </a:rPr>
                        <a:t> 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29959" marR="29959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cs typeface="Nazanin" panose="00000400000000000000" pitchFamily="2" charset="-78"/>
                        </a:rPr>
                        <a:t>*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29959" marR="29959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Nazanin" panose="00000400000000000000" pitchFamily="2" charset="-78"/>
                        </a:rPr>
                        <a:t> 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29959" marR="29959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cs typeface="Nazanin" panose="00000400000000000000" pitchFamily="2" charset="-78"/>
                        </a:rPr>
                        <a:t> 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29959" marR="29959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Nazanin" panose="00000400000000000000" pitchFamily="2" charset="-78"/>
                        </a:rPr>
                        <a:t> 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29959" marR="29959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Nazanin" panose="00000400000000000000" pitchFamily="2" charset="-78"/>
                        </a:rPr>
                        <a:t> 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29959" marR="29959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 dirty="0">
                          <a:effectLst/>
                          <a:cs typeface="Nazanin" panose="00000400000000000000" pitchFamily="2" charset="-78"/>
                        </a:rPr>
                        <a:t>شعار هفته دولت 1404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29959" marR="29959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>
                          <a:effectLst/>
                          <a:cs typeface="Nazanin" panose="00000400000000000000" pitchFamily="2" charset="-78"/>
                        </a:rPr>
                        <a:t>2/6/1404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29959" marR="29959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Nazanin" panose="00000400000000000000" pitchFamily="2" charset="-78"/>
                        </a:rPr>
                        <a:t>پیام رسان های معاونت بهداشت دانشگاه علوم پزشکی اصفهان(ایتا،بله)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29959" marR="29959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u="sng">
                          <a:effectLst/>
                          <a:cs typeface="Nazanin" panose="00000400000000000000" pitchFamily="2" charset="-78"/>
                          <a:hlinkClick r:id="rId2"/>
                        </a:rPr>
                        <a:t>کلیک نمائید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29959" marR="29959" marT="0" marB="0"/>
                </a:tc>
                <a:extLst>
                  <a:ext uri="{0D108BD9-81ED-4DB2-BD59-A6C34878D82A}">
                    <a16:rowId xmlns:a16="http://schemas.microsoft.com/office/drawing/2014/main" val="1448357768"/>
                  </a:ext>
                </a:extLst>
              </a:tr>
              <a:tr h="752565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Nazanin" panose="00000400000000000000" pitchFamily="2" charset="-78"/>
                        </a:rPr>
                        <a:t>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29959" marR="29959" marT="0" marB="0" anchor="ctr"/>
                </a:tc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Nazanin" panose="00000400000000000000" pitchFamily="2" charset="-78"/>
                        </a:rPr>
                        <a:t>*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29959" marR="29959" marT="0" marB="0"/>
                </a:tc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Nazanin" panose="00000400000000000000" pitchFamily="2" charset="-78"/>
                        </a:rPr>
                        <a:t>*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29959" marR="29959" marT="0" marB="0"/>
                </a:tc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Nazanin" panose="00000400000000000000" pitchFamily="2" charset="-78"/>
                        </a:rPr>
                        <a:t> 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29959" marR="29959" marT="0" marB="0"/>
                </a:tc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Nazanin" panose="00000400000000000000" pitchFamily="2" charset="-78"/>
                        </a:rPr>
                        <a:t> 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29959" marR="29959" marT="0" marB="0"/>
                </a:tc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Nazanin" panose="00000400000000000000" pitchFamily="2" charset="-78"/>
                        </a:rPr>
                        <a:t> 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29959" marR="29959" marT="0" marB="0"/>
                </a:tc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Nazanin" panose="00000400000000000000" pitchFamily="2" charset="-78"/>
                        </a:rPr>
                        <a:t> 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29959" marR="29959" marT="0" marB="0"/>
                </a:tc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Nazanin" panose="00000400000000000000" pitchFamily="2" charset="-78"/>
                        </a:rPr>
                        <a:t> 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29959" marR="29959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>
                          <a:effectLst/>
                          <a:cs typeface="Nazanin" panose="00000400000000000000" pitchFamily="2" charset="-78"/>
                        </a:rPr>
                        <a:t>شعار هفته دولت 1404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29959" marR="29959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>
                          <a:effectLst/>
                          <a:cs typeface="Nazanin" panose="00000400000000000000" pitchFamily="2" charset="-78"/>
                        </a:rPr>
                        <a:t>3/6/1404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29959" marR="29959" marT="0" marB="0"/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Nazanin" panose="00000400000000000000" pitchFamily="2" charset="-78"/>
                        </a:rPr>
                        <a:t>پیام رسان های معاونت بهداشت دانشگاه علوم پزشکی اصفهان(ایتا،بله)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29959" marR="29959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 u="sng">
                          <a:effectLst/>
                          <a:cs typeface="Nazanin" panose="00000400000000000000" pitchFamily="2" charset="-78"/>
                          <a:hlinkClick r:id="rId3"/>
                        </a:rPr>
                        <a:t>کلیک نمائید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29959" marR="29959" marT="0" marB="0"/>
                </a:tc>
                <a:extLst>
                  <a:ext uri="{0D108BD9-81ED-4DB2-BD59-A6C34878D82A}">
                    <a16:rowId xmlns:a16="http://schemas.microsoft.com/office/drawing/2014/main" val="3346433684"/>
                  </a:ext>
                </a:extLst>
              </a:tr>
              <a:tr h="752565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Nazanin" panose="00000400000000000000" pitchFamily="2" charset="-78"/>
                        </a:rPr>
                        <a:t>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29959" marR="29959" marT="0" marB="0" anchor="ctr"/>
                </a:tc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Nazanin" panose="00000400000000000000" pitchFamily="2" charset="-78"/>
                        </a:rPr>
                        <a:t>*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29959" marR="29959" marT="0" marB="0"/>
                </a:tc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Nazanin" panose="00000400000000000000" pitchFamily="2" charset="-78"/>
                        </a:rPr>
                        <a:t> 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29959" marR="29959" marT="0" marB="0"/>
                </a:tc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Nazanin" panose="00000400000000000000" pitchFamily="2" charset="-78"/>
                        </a:rPr>
                        <a:t>*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29959" marR="29959" marT="0" marB="0"/>
                </a:tc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Nazanin" panose="00000400000000000000" pitchFamily="2" charset="-78"/>
                        </a:rPr>
                        <a:t> 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29959" marR="29959" marT="0" marB="0"/>
                </a:tc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Nazanin" panose="00000400000000000000" pitchFamily="2" charset="-78"/>
                        </a:rPr>
                        <a:t> 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29959" marR="29959" marT="0" marB="0"/>
                </a:tc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Nazanin" panose="00000400000000000000" pitchFamily="2" charset="-78"/>
                        </a:rPr>
                        <a:t> 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29959" marR="29959" marT="0" marB="0"/>
                </a:tc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Nazanin" panose="00000400000000000000" pitchFamily="2" charset="-78"/>
                        </a:rPr>
                        <a:t> 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29959" marR="29959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 dirty="0">
                          <a:effectLst/>
                          <a:cs typeface="Nazanin" panose="00000400000000000000" pitchFamily="2" charset="-78"/>
                        </a:rPr>
                        <a:t>واکسن ام ام ار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29959" marR="29959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>
                          <a:effectLst/>
                          <a:cs typeface="Nazanin" panose="00000400000000000000" pitchFamily="2" charset="-78"/>
                        </a:rPr>
                        <a:t>4/5/1404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29959" marR="29959" marT="0" marB="0"/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Nazanin" panose="00000400000000000000" pitchFamily="2" charset="-78"/>
                        </a:rPr>
                        <a:t>پیام رسان های معاونت بهداشت دانشگاه علوم پزشکی اصفهان(ایتا،بله)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29959" marR="29959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 u="sng">
                          <a:effectLst/>
                          <a:cs typeface="Nazanin" panose="00000400000000000000" pitchFamily="2" charset="-78"/>
                          <a:hlinkClick r:id="rId4"/>
                        </a:rPr>
                        <a:t>کلیک نمائید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29959" marR="29959" marT="0" marB="0"/>
                </a:tc>
                <a:extLst>
                  <a:ext uri="{0D108BD9-81ED-4DB2-BD59-A6C34878D82A}">
                    <a16:rowId xmlns:a16="http://schemas.microsoft.com/office/drawing/2014/main" val="2807770266"/>
                  </a:ext>
                </a:extLst>
              </a:tr>
              <a:tr h="752565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Nazanin" panose="00000400000000000000" pitchFamily="2" charset="-78"/>
                        </a:rPr>
                        <a:t>4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29959" marR="29959" marT="0" marB="0" anchor="ctr"/>
                </a:tc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Nazanin" panose="00000400000000000000" pitchFamily="2" charset="-78"/>
                        </a:rPr>
                        <a:t>*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29959" marR="29959" marT="0" marB="0"/>
                </a:tc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Nazanin" panose="00000400000000000000" pitchFamily="2" charset="-78"/>
                        </a:rPr>
                        <a:t> 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29959" marR="29959" marT="0" marB="0"/>
                </a:tc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Nazanin" panose="00000400000000000000" pitchFamily="2" charset="-78"/>
                        </a:rPr>
                        <a:t> 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29959" marR="29959" marT="0" marB="0"/>
                </a:tc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Nazanin" panose="00000400000000000000" pitchFamily="2" charset="-78"/>
                        </a:rPr>
                        <a:t> 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29959" marR="29959" marT="0" marB="0"/>
                </a:tc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Nazanin" panose="00000400000000000000" pitchFamily="2" charset="-78"/>
                        </a:rPr>
                        <a:t> 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29959" marR="29959" marT="0" marB="0"/>
                </a:tc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Nazanin" panose="00000400000000000000" pitchFamily="2" charset="-78"/>
                        </a:rPr>
                        <a:t> 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29959" marR="29959" marT="0" marB="0"/>
                </a:tc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Nazanin" panose="00000400000000000000" pitchFamily="2" charset="-78"/>
                        </a:rPr>
                        <a:t>*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29959" marR="29959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>
                          <a:effectLst/>
                          <a:cs typeface="Nazanin" panose="00000400000000000000" pitchFamily="2" charset="-78"/>
                        </a:rPr>
                        <a:t>روز جهانی شیر 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29959" marR="29959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>
                          <a:effectLst/>
                          <a:cs typeface="Nazanin" panose="00000400000000000000" pitchFamily="2" charset="-78"/>
                        </a:rPr>
                        <a:t>11/3/1404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29959" marR="29959" marT="0" marB="0"/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Nazanin" panose="00000400000000000000" pitchFamily="2" charset="-78"/>
                        </a:rPr>
                        <a:t>پیام رسان های معاونت بهداشت دانشگاه علوم پزشکی اصفهان(ایتا،بله)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29959" marR="29959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 u="sng">
                          <a:effectLst/>
                          <a:cs typeface="Nazanin" panose="00000400000000000000" pitchFamily="2" charset="-78"/>
                          <a:hlinkClick r:id="rId5"/>
                        </a:rPr>
                        <a:t>کلیک نمائید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29959" marR="29959" marT="0" marB="0"/>
                </a:tc>
                <a:extLst>
                  <a:ext uri="{0D108BD9-81ED-4DB2-BD59-A6C34878D82A}">
                    <a16:rowId xmlns:a16="http://schemas.microsoft.com/office/drawing/2014/main" val="1621558254"/>
                  </a:ext>
                </a:extLst>
              </a:tr>
              <a:tr h="752565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Nazanin" panose="00000400000000000000" pitchFamily="2" charset="-78"/>
                        </a:rPr>
                        <a:t>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29959" marR="29959" marT="0" marB="0" anchor="ctr"/>
                </a:tc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Nazanin" panose="00000400000000000000" pitchFamily="2" charset="-78"/>
                        </a:rPr>
                        <a:t>*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29959" marR="29959" marT="0" marB="0"/>
                </a:tc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Nazanin" panose="00000400000000000000" pitchFamily="2" charset="-78"/>
                        </a:rPr>
                        <a:t> 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29959" marR="29959" marT="0" marB="0"/>
                </a:tc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Nazanin" panose="00000400000000000000" pitchFamily="2" charset="-78"/>
                        </a:rPr>
                        <a:t> 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29959" marR="29959" marT="0" marB="0"/>
                </a:tc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Nazanin" panose="00000400000000000000" pitchFamily="2" charset="-78"/>
                        </a:rPr>
                        <a:t> 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29959" marR="29959" marT="0" marB="0"/>
                </a:tc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Nazanin" panose="00000400000000000000" pitchFamily="2" charset="-78"/>
                        </a:rPr>
                        <a:t> 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29959" marR="29959" marT="0" marB="0"/>
                </a:tc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Nazanin" panose="00000400000000000000" pitchFamily="2" charset="-78"/>
                        </a:rPr>
                        <a:t> 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29959" marR="29959" marT="0" marB="0"/>
                </a:tc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Nazanin" panose="00000400000000000000" pitchFamily="2" charset="-78"/>
                        </a:rPr>
                        <a:t>*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29959" marR="29959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>
                          <a:effectLst/>
                          <a:cs typeface="Nazanin" panose="00000400000000000000" pitchFamily="2" charset="-78"/>
                        </a:rPr>
                        <a:t>جمعیت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29959" marR="29959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 dirty="0">
                          <a:effectLst/>
                          <a:cs typeface="Nazanin" panose="00000400000000000000" pitchFamily="2" charset="-78"/>
                        </a:rPr>
                        <a:t>6/3/1404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29959" marR="29959" marT="0" marB="0"/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Nazanin" panose="00000400000000000000" pitchFamily="2" charset="-78"/>
                        </a:rPr>
                        <a:t>پیام رسان های معاونت بهداشت دانشگاه علوم پزشکی اصفهان(ایتا،بله)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29959" marR="29959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 u="sng">
                          <a:effectLst/>
                          <a:cs typeface="Nazanin" panose="00000400000000000000" pitchFamily="2" charset="-78"/>
                          <a:hlinkClick r:id="rId6"/>
                        </a:rPr>
                        <a:t>کلیک نمائید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29959" marR="29959" marT="0" marB="0"/>
                </a:tc>
                <a:extLst>
                  <a:ext uri="{0D108BD9-81ED-4DB2-BD59-A6C34878D82A}">
                    <a16:rowId xmlns:a16="http://schemas.microsoft.com/office/drawing/2014/main" val="2077941217"/>
                  </a:ext>
                </a:extLst>
              </a:tr>
              <a:tr h="752565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Nazanin" panose="00000400000000000000" pitchFamily="2" charset="-78"/>
                        </a:rPr>
                        <a:t>6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29959" marR="29959" marT="0" marB="0" anchor="ctr"/>
                </a:tc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Nazanin" panose="00000400000000000000" pitchFamily="2" charset="-78"/>
                        </a:rPr>
                        <a:t>*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29959" marR="29959" marT="0" marB="0"/>
                </a:tc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Nazanin" panose="00000400000000000000" pitchFamily="2" charset="-78"/>
                        </a:rPr>
                        <a:t> 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29959" marR="29959" marT="0" marB="0"/>
                </a:tc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Nazanin" panose="00000400000000000000" pitchFamily="2" charset="-78"/>
                        </a:rPr>
                        <a:t> 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29959" marR="29959" marT="0" marB="0"/>
                </a:tc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Nazanin" panose="00000400000000000000" pitchFamily="2" charset="-78"/>
                        </a:rPr>
                        <a:t>*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29959" marR="29959" marT="0" marB="0"/>
                </a:tc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Nazanin" panose="00000400000000000000" pitchFamily="2" charset="-78"/>
                        </a:rPr>
                        <a:t> 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29959" marR="29959" marT="0" marB="0"/>
                </a:tc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Nazanin" panose="00000400000000000000" pitchFamily="2" charset="-78"/>
                        </a:rPr>
                        <a:t> 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29959" marR="29959" marT="0" marB="0"/>
                </a:tc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Nazanin" panose="00000400000000000000" pitchFamily="2" charset="-78"/>
                        </a:rPr>
                        <a:t> 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29959" marR="29959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>
                          <a:effectLst/>
                          <a:cs typeface="Nazanin" panose="00000400000000000000" pitchFamily="2" charset="-78"/>
                        </a:rPr>
                        <a:t>بهورزی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29959" marR="29959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>
                          <a:effectLst/>
                          <a:cs typeface="Nazanin" panose="00000400000000000000" pitchFamily="2" charset="-78"/>
                        </a:rPr>
                        <a:t>11/6/1404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29959" marR="29959" marT="0" marB="0"/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Nazanin" panose="00000400000000000000" pitchFamily="2" charset="-78"/>
                        </a:rPr>
                        <a:t>پیام رسان های معاونت بهداشت دانشگاه علوم پزشکی اصفهان(ایتا،بله)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29959" marR="29959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 u="sng">
                          <a:effectLst/>
                          <a:cs typeface="Nazanin" panose="00000400000000000000" pitchFamily="2" charset="-78"/>
                          <a:hlinkClick r:id="rId7"/>
                        </a:rPr>
                        <a:t>کلیک نمائید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29959" marR="29959" marT="0" marB="0"/>
                </a:tc>
                <a:extLst>
                  <a:ext uri="{0D108BD9-81ED-4DB2-BD59-A6C34878D82A}">
                    <a16:rowId xmlns:a16="http://schemas.microsoft.com/office/drawing/2014/main" val="3757235513"/>
                  </a:ext>
                </a:extLst>
              </a:tr>
              <a:tr h="752565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Nazanin" panose="00000400000000000000" pitchFamily="2" charset="-78"/>
                        </a:rPr>
                        <a:t>7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29959" marR="29959" marT="0" marB="0" anchor="ctr"/>
                </a:tc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Nazanin" panose="00000400000000000000" pitchFamily="2" charset="-78"/>
                        </a:rPr>
                        <a:t>*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29959" marR="29959" marT="0" marB="0"/>
                </a:tc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Nazanin" panose="00000400000000000000" pitchFamily="2" charset="-78"/>
                        </a:rPr>
                        <a:t> 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29959" marR="29959" marT="0" marB="0"/>
                </a:tc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Nazanin" panose="00000400000000000000" pitchFamily="2" charset="-78"/>
                        </a:rPr>
                        <a:t> 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29959" marR="29959" marT="0" marB="0"/>
                </a:tc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Nazanin" panose="00000400000000000000" pitchFamily="2" charset="-78"/>
                        </a:rPr>
                        <a:t>*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29959" marR="29959" marT="0" marB="0"/>
                </a:tc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Nazanin" panose="00000400000000000000" pitchFamily="2" charset="-78"/>
                        </a:rPr>
                        <a:t> 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29959" marR="29959" marT="0" marB="0"/>
                </a:tc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Nazanin" panose="00000400000000000000" pitchFamily="2" charset="-78"/>
                        </a:rPr>
                        <a:t> 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29959" marR="29959" marT="0" marB="0"/>
                </a:tc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Nazanin" panose="00000400000000000000" pitchFamily="2" charset="-78"/>
                        </a:rPr>
                        <a:t> 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29959" marR="29959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 dirty="0">
                          <a:effectLst/>
                          <a:cs typeface="Nazanin" panose="00000400000000000000" pitchFamily="2" charset="-78"/>
                        </a:rPr>
                        <a:t>جمعیت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29959" marR="29959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 dirty="0">
                          <a:effectLst/>
                          <a:cs typeface="Nazanin" panose="00000400000000000000" pitchFamily="2" charset="-78"/>
                        </a:rPr>
                        <a:t>31/2/1404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29959" marR="29959" marT="0" marB="0"/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cs typeface="Nazanin" panose="00000400000000000000" pitchFamily="2" charset="-78"/>
                        </a:rPr>
                        <a:t>پیام رسان های معاونت بهداشت دانشگاه علوم پزشکی اصفهان(ایتا،بله)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29959" marR="29959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 u="sng" dirty="0">
                          <a:effectLst/>
                          <a:cs typeface="Nazanin" panose="00000400000000000000" pitchFamily="2" charset="-78"/>
                          <a:hlinkClick r:id="rId8"/>
                        </a:rPr>
                        <a:t>کلیک نمائید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29959" marR="29959" marT="0" marB="0"/>
                </a:tc>
                <a:extLst>
                  <a:ext uri="{0D108BD9-81ED-4DB2-BD59-A6C34878D82A}">
                    <a16:rowId xmlns:a16="http://schemas.microsoft.com/office/drawing/2014/main" val="21068144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3898679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77365F-82F9-4D99-A2B6-AE7102435B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مهمترين اقدامات رسانه اي و تبليغي پيرامون موضوعات ذيل</a:t>
            </a:r>
            <a:endParaRPr lang="en-US" dirty="0"/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313A25C6-80CC-4F61-AB22-83CD24E4C35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11736923"/>
              </p:ext>
            </p:extLst>
          </p:nvPr>
        </p:nvGraphicFramePr>
        <p:xfrm>
          <a:off x="202019" y="1297284"/>
          <a:ext cx="8313331" cy="3319186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381443">
                  <a:extLst>
                    <a:ext uri="{9D8B030D-6E8A-4147-A177-3AD203B41FA5}">
                      <a16:colId xmlns:a16="http://schemas.microsoft.com/office/drawing/2014/main" val="516567427"/>
                    </a:ext>
                  </a:extLst>
                </a:gridCol>
                <a:gridCol w="1552354">
                  <a:extLst>
                    <a:ext uri="{9D8B030D-6E8A-4147-A177-3AD203B41FA5}">
                      <a16:colId xmlns:a16="http://schemas.microsoft.com/office/drawing/2014/main" val="2539045069"/>
                    </a:ext>
                  </a:extLst>
                </a:gridCol>
                <a:gridCol w="2690037">
                  <a:extLst>
                    <a:ext uri="{9D8B030D-6E8A-4147-A177-3AD203B41FA5}">
                      <a16:colId xmlns:a16="http://schemas.microsoft.com/office/drawing/2014/main" val="3514397405"/>
                    </a:ext>
                  </a:extLst>
                </a:gridCol>
                <a:gridCol w="723014">
                  <a:extLst>
                    <a:ext uri="{9D8B030D-6E8A-4147-A177-3AD203B41FA5}">
                      <a16:colId xmlns:a16="http://schemas.microsoft.com/office/drawing/2014/main" val="1944348563"/>
                    </a:ext>
                  </a:extLst>
                </a:gridCol>
                <a:gridCol w="2966483">
                  <a:extLst>
                    <a:ext uri="{9D8B030D-6E8A-4147-A177-3AD203B41FA5}">
                      <a16:colId xmlns:a16="http://schemas.microsoft.com/office/drawing/2014/main" val="2557035166"/>
                    </a:ext>
                  </a:extLst>
                </a:gridCol>
              </a:tblGrid>
              <a:tr h="455329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50" b="0" dirty="0">
                          <a:effectLst/>
                          <a:cs typeface="Titr" panose="00000700000000000000" pitchFamily="2" charset="-78"/>
                        </a:rPr>
                        <a:t>رديف</a:t>
                      </a:r>
                      <a:endParaRPr lang="en-US" sz="105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tr" panose="00000700000000000000" pitchFamily="2" charset="-78"/>
                      </a:endParaRPr>
                    </a:p>
                  </a:txBody>
                  <a:tcPr marL="17637" marR="17637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0">
                          <a:effectLst/>
                          <a:cs typeface="Titr" panose="00000700000000000000" pitchFamily="2" charset="-78"/>
                        </a:rPr>
                        <a:t>موضوع </a:t>
                      </a:r>
                      <a:endParaRPr lang="en-US" sz="18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tr" panose="00000700000000000000" pitchFamily="2" charset="-78"/>
                      </a:endParaRPr>
                    </a:p>
                  </a:txBody>
                  <a:tcPr marL="17637" marR="17637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0">
                          <a:effectLst/>
                          <a:cs typeface="Titr" panose="00000700000000000000" pitchFamily="2" charset="-78"/>
                        </a:rPr>
                        <a:t>اهم اقدامات و برنامه هاي رسانه اي</a:t>
                      </a:r>
                      <a:endParaRPr lang="en-US" sz="18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tr" panose="00000700000000000000" pitchFamily="2" charset="-78"/>
                      </a:endParaRPr>
                    </a:p>
                  </a:txBody>
                  <a:tcPr marL="17637" marR="17637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0">
                          <a:effectLst/>
                          <a:cs typeface="Titr" panose="00000700000000000000" pitchFamily="2" charset="-78"/>
                        </a:rPr>
                        <a:t>تاريخ</a:t>
                      </a:r>
                      <a:endParaRPr lang="en-US" sz="18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tr" panose="00000700000000000000" pitchFamily="2" charset="-78"/>
                      </a:endParaRPr>
                    </a:p>
                  </a:txBody>
                  <a:tcPr marL="17637" marR="17637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0" dirty="0">
                          <a:effectLst/>
                          <a:cs typeface="Titr" panose="00000700000000000000" pitchFamily="2" charset="-78"/>
                        </a:rPr>
                        <a:t>لينك کوتاه رسانه اي</a:t>
                      </a:r>
                      <a:endParaRPr lang="en-US" sz="1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tr" panose="00000700000000000000" pitchFamily="2" charset="-78"/>
                      </a:endParaRPr>
                    </a:p>
                  </a:txBody>
                  <a:tcPr marL="17637" marR="17637" marT="0" marB="0"/>
                </a:tc>
                <a:extLst>
                  <a:ext uri="{0D108BD9-81ED-4DB2-BD59-A6C34878D82A}">
                    <a16:rowId xmlns:a16="http://schemas.microsoft.com/office/drawing/2014/main" val="1903712229"/>
                  </a:ext>
                </a:extLst>
              </a:tr>
              <a:tr h="1324694">
                <a:tc rowSpan="3">
                  <a:txBody>
                    <a:bodyPr/>
                    <a:lstStyle/>
                    <a:p>
                      <a:pPr marL="342900" marR="0" lvl="0" indent="-34290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000"/>
                        <a:buFont typeface="+mj-lt"/>
                        <a:buAutoNum type="arabicPeriod"/>
                      </a:pPr>
                      <a:r>
                        <a:rPr lang="fa-IR" sz="300">
                          <a:effectLst/>
                        </a:rPr>
                        <a:t> </a:t>
                      </a:r>
                      <a:endParaRPr lang="en-US" sz="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17637" marR="17637" marT="0" marB="0" anchor="ctr"/>
                </a:tc>
                <a:tc rowSpan="3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  <a:cs typeface="Nazanin" panose="00000400000000000000" pitchFamily="2" charset="-78"/>
                        </a:rPr>
                        <a:t>درميان گذاشتن مشكلات با مردم هم در زمان تحویل دولت و هم در حال حاضر براي ايجاد درك مناسب از شرايط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17637" marR="17637" marT="0" marB="0" anchor="ctr"/>
                </a:tc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  <a:cs typeface="Nazanin" panose="00000400000000000000" pitchFamily="2" charset="-78"/>
                        </a:rPr>
                        <a:t>1- برپایی میز خدمت پاسخگویی به سؤالات مردمی به مناسبت هفته دولت در نمازجمعه اصفهان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17637" marR="17637" marT="0" marB="0"/>
                </a:tc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cs typeface="Nazanin" panose="00000400000000000000" pitchFamily="2" charset="-78"/>
                        </a:rPr>
                        <a:t>1404/6/7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17637" marR="17637" marT="0" marB="0"/>
                </a:tc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sng" dirty="0">
                          <a:effectLst/>
                          <a:hlinkClick r:id="rId2"/>
                        </a:rPr>
                        <a:t>https://eitaa.com/rasanebehdasht/9852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7637" marR="17637" marT="0" marB="0"/>
                </a:tc>
                <a:extLst>
                  <a:ext uri="{0D108BD9-81ED-4DB2-BD59-A6C34878D82A}">
                    <a16:rowId xmlns:a16="http://schemas.microsoft.com/office/drawing/2014/main" val="1806507049"/>
                  </a:ext>
                </a:extLst>
              </a:tr>
              <a:tr h="132469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  <a:cs typeface="Nazanin" panose="00000400000000000000" pitchFamily="2" charset="-78"/>
                        </a:rPr>
                        <a:t>2-  برپایی ایستگاه سلامت در برنامه شهر پویا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17637" marR="17637" marT="0" marB="0"/>
                </a:tc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cs typeface="Nazanin" panose="00000400000000000000" pitchFamily="2" charset="-78"/>
                        </a:rPr>
                        <a:t>1404/6/7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Nazanin" panose="00000400000000000000" pitchFamily="2" charset="-78"/>
                      </a:endParaRPr>
                    </a:p>
                  </a:txBody>
                  <a:tcPr marL="17637" marR="17637" marT="0" marB="0"/>
                </a:tc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sng" dirty="0">
                          <a:effectLst/>
                          <a:hlinkClick r:id="rId3"/>
                        </a:rPr>
                        <a:t>https://eitaa.com/rasanebehdasht/9844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7637" marR="17637" marT="0" marB="0"/>
                </a:tc>
                <a:extLst>
                  <a:ext uri="{0D108BD9-81ED-4DB2-BD59-A6C34878D82A}">
                    <a16:rowId xmlns:a16="http://schemas.microsoft.com/office/drawing/2014/main" val="1099195555"/>
                  </a:ext>
                </a:extLst>
              </a:tr>
              <a:tr h="4252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200">
                          <a:effectLst/>
                        </a:rPr>
                        <a:t>...</a:t>
                      </a:r>
                      <a:endParaRPr lang="en-US" sz="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7637" marR="17637" marT="0" marB="0"/>
                </a:tc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300">
                          <a:effectLst/>
                          <a:highlight>
                            <a:srgbClr val="D3D3D3"/>
                          </a:highlight>
                        </a:rPr>
                        <a:t> </a:t>
                      </a:r>
                      <a:endParaRPr lang="en-US" sz="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7637" marR="17637" marT="0" marB="0"/>
                </a:tc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300" dirty="0">
                          <a:effectLst/>
                          <a:highlight>
                            <a:srgbClr val="D3D3D3"/>
                          </a:highlight>
                        </a:rPr>
                        <a:t> </a:t>
                      </a:r>
                      <a:endParaRPr lang="en-US" sz="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7637" marR="17637" marT="0" marB="0"/>
                </a:tc>
                <a:extLst>
                  <a:ext uri="{0D108BD9-81ED-4DB2-BD59-A6C34878D82A}">
                    <a16:rowId xmlns:a16="http://schemas.microsoft.com/office/drawing/2014/main" val="2767636164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FD403A5-B6F1-4128-A2EA-5DE78410289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7277346"/>
              </p:ext>
            </p:extLst>
          </p:nvPr>
        </p:nvGraphicFramePr>
        <p:xfrm>
          <a:off x="202019" y="3898342"/>
          <a:ext cx="8313330" cy="2594533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402706">
                  <a:extLst>
                    <a:ext uri="{9D8B030D-6E8A-4147-A177-3AD203B41FA5}">
                      <a16:colId xmlns:a16="http://schemas.microsoft.com/office/drawing/2014/main" val="334859656"/>
                    </a:ext>
                  </a:extLst>
                </a:gridCol>
                <a:gridCol w="1520456">
                  <a:extLst>
                    <a:ext uri="{9D8B030D-6E8A-4147-A177-3AD203B41FA5}">
                      <a16:colId xmlns:a16="http://schemas.microsoft.com/office/drawing/2014/main" val="3430504521"/>
                    </a:ext>
                  </a:extLst>
                </a:gridCol>
                <a:gridCol w="2690037">
                  <a:extLst>
                    <a:ext uri="{9D8B030D-6E8A-4147-A177-3AD203B41FA5}">
                      <a16:colId xmlns:a16="http://schemas.microsoft.com/office/drawing/2014/main" val="3386752433"/>
                    </a:ext>
                  </a:extLst>
                </a:gridCol>
                <a:gridCol w="712382">
                  <a:extLst>
                    <a:ext uri="{9D8B030D-6E8A-4147-A177-3AD203B41FA5}">
                      <a16:colId xmlns:a16="http://schemas.microsoft.com/office/drawing/2014/main" val="3178631427"/>
                    </a:ext>
                  </a:extLst>
                </a:gridCol>
                <a:gridCol w="2987749">
                  <a:extLst>
                    <a:ext uri="{9D8B030D-6E8A-4147-A177-3AD203B41FA5}">
                      <a16:colId xmlns:a16="http://schemas.microsoft.com/office/drawing/2014/main" val="3303651519"/>
                    </a:ext>
                  </a:extLst>
                </a:gridCol>
              </a:tblGrid>
              <a:tr h="2302940">
                <a:tc rowSpan="3">
                  <a:txBody>
                    <a:bodyPr/>
                    <a:lstStyle/>
                    <a:p>
                      <a:pPr marL="0" marR="0" lvl="0" indent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000"/>
                        <a:buFont typeface="+mj-lt"/>
                        <a:buNone/>
                      </a:pPr>
                      <a:r>
                        <a:rPr lang="en-US" sz="1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Nazanin" panose="00000400000000000000" pitchFamily="2" charset="-78"/>
                        </a:rPr>
                        <a:t>2</a:t>
                      </a:r>
                    </a:p>
                  </a:txBody>
                  <a:tcPr marL="39275" marR="39275" marT="0" marB="0" anchor="ctr"/>
                </a:tc>
                <a:tc rowSpan="3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Nazanin" panose="00000400000000000000" pitchFamily="2" charset="-78"/>
                        </a:rPr>
                        <a:t>حمايت و پشتيباني از برنامه ها، دستاوردها و مواضع كلان دولت و ساير دستگاههاي اجرايي</a:t>
                      </a:r>
                      <a:endParaRPr lang="en-US" sz="12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Nazanin" panose="00000400000000000000" pitchFamily="2" charset="-78"/>
                      </a:endParaRPr>
                    </a:p>
                  </a:txBody>
                  <a:tcPr marL="39275" marR="39275" marT="0" marB="0" anchor="ctr"/>
                </a:tc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Nazanin" panose="00000400000000000000" pitchFamily="2" charset="-78"/>
                        </a:rPr>
                        <a:t>1- اطلاع رسانی برگزاری نمایشگاه رنگین کمان توانایی به میزبانی سازمان بهزیستی (ویژه توانخواهان)</a:t>
                      </a:r>
                      <a:endParaRPr lang="en-US" sz="12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Nazanin" panose="00000400000000000000" pitchFamily="2" charset="-78"/>
                      </a:endParaRPr>
                    </a:p>
                  </a:txBody>
                  <a:tcPr marL="39275" marR="39275" marT="0" marB="0"/>
                </a:tc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Nazanin" panose="00000400000000000000" pitchFamily="2" charset="-78"/>
                        </a:rPr>
                        <a:t>1404/6/3</a:t>
                      </a:r>
                    </a:p>
                  </a:txBody>
                  <a:tcPr marL="39275" marR="39275" marT="0" marB="0"/>
                </a:tc>
                <a:tc>
                  <a:txBody>
                    <a:bodyPr/>
                    <a:lstStyle/>
                    <a:p>
                      <a:pPr marL="0" marR="0" algn="l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Nazanin" panose="00000400000000000000" pitchFamily="2" charset="-78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https://eitaa.com/rasanebehdasht/9804</a:t>
                      </a:r>
                      <a:endParaRPr lang="en-US" sz="13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Nazanin" panose="00000400000000000000" pitchFamily="2" charset="-78"/>
                      </a:endParaRPr>
                    </a:p>
                  </a:txBody>
                  <a:tcPr marL="39275" marR="39275" marT="0" marB="0"/>
                </a:tc>
                <a:extLst>
                  <a:ext uri="{0D108BD9-81ED-4DB2-BD59-A6C34878D82A}">
                    <a16:rowId xmlns:a16="http://schemas.microsoft.com/office/drawing/2014/main" val="3350989974"/>
                  </a:ext>
                </a:extLst>
              </a:tr>
              <a:tr h="19316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500">
                          <a:effectLst/>
                        </a:rPr>
                        <a:t>2- </a:t>
                      </a:r>
                      <a:endParaRPr lang="en-US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9275" marR="39275" marT="0" marB="0"/>
                </a:tc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  <a:highlight>
                            <a:srgbClr val="D3D3D3"/>
                          </a:highlight>
                        </a:rPr>
                        <a:t> </a:t>
                      </a:r>
                      <a:endParaRPr lang="en-US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9275" marR="39275" marT="0" marB="0"/>
                </a:tc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  <a:highlight>
                            <a:srgbClr val="D3D3D3"/>
                          </a:highlight>
                        </a:rPr>
                        <a:t> </a:t>
                      </a:r>
                      <a:endParaRPr lang="en-US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9275" marR="39275" marT="0" marB="0"/>
                </a:tc>
                <a:extLst>
                  <a:ext uri="{0D108BD9-81ED-4DB2-BD59-A6C34878D82A}">
                    <a16:rowId xmlns:a16="http://schemas.microsoft.com/office/drawing/2014/main" val="3003650371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500">
                          <a:effectLst/>
                        </a:rPr>
                        <a:t>...</a:t>
                      </a:r>
                      <a:endParaRPr lang="en-US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9275" marR="39275" marT="0" marB="0"/>
                </a:tc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  <a:highlight>
                            <a:srgbClr val="D3D3D3"/>
                          </a:highlight>
                        </a:rPr>
                        <a:t> </a:t>
                      </a:r>
                      <a:endParaRPr lang="en-US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9275" marR="39275" marT="0" marB="0"/>
                </a:tc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 dirty="0">
                          <a:effectLst/>
                          <a:highlight>
                            <a:srgbClr val="D3D3D3"/>
                          </a:highlight>
                        </a:rPr>
                        <a:t> </a:t>
                      </a:r>
                      <a:endParaRPr lang="en-US" sz="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9275" marR="39275" marT="0" marB="0"/>
                </a:tc>
                <a:extLst>
                  <a:ext uri="{0D108BD9-81ED-4DB2-BD59-A6C34878D82A}">
                    <a16:rowId xmlns:a16="http://schemas.microsoft.com/office/drawing/2014/main" val="16185127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088498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C47541-1CCC-4CD2-AEC5-9A77CD9E4E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برنامه سفرهای استانی</a:t>
            </a:r>
            <a:b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</a:br>
            <a:endParaRPr lang="en-US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DFF69503-96EF-4953-B636-F10EC9F40C0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75309181"/>
              </p:ext>
            </p:extLst>
          </p:nvPr>
        </p:nvGraphicFramePr>
        <p:xfrm>
          <a:off x="159489" y="1190466"/>
          <a:ext cx="8814390" cy="5380456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393405">
                  <a:extLst>
                    <a:ext uri="{9D8B030D-6E8A-4147-A177-3AD203B41FA5}">
                      <a16:colId xmlns:a16="http://schemas.microsoft.com/office/drawing/2014/main" val="1305370742"/>
                    </a:ext>
                  </a:extLst>
                </a:gridCol>
                <a:gridCol w="1041990">
                  <a:extLst>
                    <a:ext uri="{9D8B030D-6E8A-4147-A177-3AD203B41FA5}">
                      <a16:colId xmlns:a16="http://schemas.microsoft.com/office/drawing/2014/main" val="572352365"/>
                    </a:ext>
                  </a:extLst>
                </a:gridCol>
                <a:gridCol w="765544">
                  <a:extLst>
                    <a:ext uri="{9D8B030D-6E8A-4147-A177-3AD203B41FA5}">
                      <a16:colId xmlns:a16="http://schemas.microsoft.com/office/drawing/2014/main" val="3813254973"/>
                    </a:ext>
                  </a:extLst>
                </a:gridCol>
                <a:gridCol w="2764466">
                  <a:extLst>
                    <a:ext uri="{9D8B030D-6E8A-4147-A177-3AD203B41FA5}">
                      <a16:colId xmlns:a16="http://schemas.microsoft.com/office/drawing/2014/main" val="1038181622"/>
                    </a:ext>
                  </a:extLst>
                </a:gridCol>
                <a:gridCol w="1318437">
                  <a:extLst>
                    <a:ext uri="{9D8B030D-6E8A-4147-A177-3AD203B41FA5}">
                      <a16:colId xmlns:a16="http://schemas.microsoft.com/office/drawing/2014/main" val="546040270"/>
                    </a:ext>
                  </a:extLst>
                </a:gridCol>
                <a:gridCol w="1329070">
                  <a:extLst>
                    <a:ext uri="{9D8B030D-6E8A-4147-A177-3AD203B41FA5}">
                      <a16:colId xmlns:a16="http://schemas.microsoft.com/office/drawing/2014/main" val="3573719935"/>
                    </a:ext>
                  </a:extLst>
                </a:gridCol>
                <a:gridCol w="1201478">
                  <a:extLst>
                    <a:ext uri="{9D8B030D-6E8A-4147-A177-3AD203B41FA5}">
                      <a16:colId xmlns:a16="http://schemas.microsoft.com/office/drawing/2014/main" val="2362536120"/>
                    </a:ext>
                  </a:extLst>
                </a:gridCol>
              </a:tblGrid>
              <a:tr h="313187">
                <a:tc rowSpan="3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Titr" panose="00000700000000000000" pitchFamily="2" charset="-78"/>
                        </a:rPr>
                        <a:t>رديف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tr" panose="00000700000000000000" pitchFamily="2" charset="-78"/>
                      </a:endParaRPr>
                    </a:p>
                  </a:txBody>
                  <a:tcPr marL="68580" marR="68580" marT="0" marB="0" anchor="ctr"/>
                </a:tc>
                <a:tc gridSpan="6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Titr" panose="00000700000000000000" pitchFamily="2" charset="-78"/>
                        </a:rPr>
                        <a:t>برنامه ها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tr" panose="00000700000000000000" pitchFamily="2" charset="-78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5548658"/>
                  </a:ext>
                </a:extLst>
              </a:tr>
              <a:tr h="31318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Titr" panose="00000700000000000000" pitchFamily="2" charset="-78"/>
                        </a:rPr>
                        <a:t>شهر مورد نظر انجام برنامه ها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tr" panose="00000700000000000000" pitchFamily="2" charset="-78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Titr" panose="00000700000000000000" pitchFamily="2" charset="-78"/>
                        </a:rPr>
                        <a:t>نام پروژه یا طرح افتتاحی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tr" panose="00000700000000000000" pitchFamily="2" charset="-78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Titr" panose="00000700000000000000" pitchFamily="2" charset="-78"/>
                        </a:rPr>
                        <a:t>گفتگو با عموم مردم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tr" panose="00000700000000000000" pitchFamily="2" charset="-78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cs typeface="Titr" panose="00000700000000000000" pitchFamily="2" charset="-78"/>
                        </a:rPr>
                        <a:t>نشست با تشكلهاي مردمي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tr" panose="00000700000000000000" pitchFamily="2" charset="-78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cs typeface="Titr" panose="00000700000000000000" pitchFamily="2" charset="-78"/>
                        </a:rPr>
                        <a:t>نشست با نخبگان و كارشناسان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tr" panose="000007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04769687"/>
                  </a:ext>
                </a:extLst>
              </a:tr>
              <a:tr h="66955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Titr" panose="00000700000000000000" pitchFamily="2" charset="-78"/>
                        </a:rPr>
                        <a:t>مقصد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tr" panose="000007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cs typeface="Titr" panose="00000700000000000000" pitchFamily="2" charset="-78"/>
                        </a:rPr>
                        <a:t>تاريخ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tr" panose="00000700000000000000" pitchFamily="2" charset="-78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1813067"/>
                  </a:ext>
                </a:extLst>
              </a:tr>
              <a:tr h="922336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</a:rPr>
                        <a:t>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>
                          <a:effectLst/>
                        </a:rPr>
                        <a:t>شاهین شهر/روستای سه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1404/6/5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>
                          <a:effectLst/>
                        </a:rPr>
                        <a:t>افتتاح پروژه خانه بهداشت روستای سه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</a:rPr>
                        <a:t>گفتگو با مردم روستای سه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</a:rPr>
                        <a:t>دیدار با کارشناسان بهداشت و درمان منطقه 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5231959"/>
                  </a:ext>
                </a:extLst>
              </a:tr>
              <a:tr h="1317519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</a:rPr>
                        <a:t>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>
                          <a:effectLst/>
                        </a:rPr>
                        <a:t>شهرستان جرقویه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1404/6/4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800">
                          <a:effectLst/>
                        </a:rPr>
                        <a:t>بازدید معاون اجرایی مرکز بهداشت استان از شبکه بهداشت و درمان جرقویه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</a:rPr>
                        <a:t>گفتگو با مردم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</a:rPr>
                        <a:t>نشست با شورا و اهالی شهرستان جرقویه سفلی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</a:rPr>
                        <a:t>دیدار با کارشناسان بهداشت و درمان منطقه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30190416"/>
                  </a:ext>
                </a:extLst>
              </a:tr>
              <a:tr h="922336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</a:rPr>
                        <a:t>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>
                          <a:effectLst/>
                        </a:rPr>
                        <a:t>شهرستان برخوار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1404/5/14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800" dirty="0">
                          <a:effectLst/>
                        </a:rPr>
                        <a:t>پایگاه سلامت کربکند شهرستان برخوار افتتاح شد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</a:rPr>
                        <a:t>گفتگو با مردم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</a:rPr>
                        <a:t>دیدار با کارشناسان بهداشت و درمان منطقه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07885132"/>
                  </a:ext>
                </a:extLst>
              </a:tr>
              <a:tr h="922336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</a:rPr>
                        <a:t>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>
                          <a:effectLst/>
                        </a:rPr>
                        <a:t>شهرستان خمینی شهر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1404/11/20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800" dirty="0">
                          <a:effectLst/>
                        </a:rPr>
                        <a:t>آئین افتتاحیه مرکز خدمات جامع سلامت شهید موسوی اندوان خمینی شهر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</a:rPr>
                        <a:t>گفتگو با مردم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</a:rPr>
                        <a:t>نشست دکتر گله داری با مردم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</a:rPr>
                        <a:t>دیدار با کارشناسان بهداشت و درمان منطقه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689461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0107053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DF149F-D900-4E78-A5A9-45BDE033D5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endParaRPr lang="en-US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8A7D00C9-F870-4661-882F-DD94EF97849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962595"/>
              </p:ext>
            </p:extLst>
          </p:nvPr>
        </p:nvGraphicFramePr>
        <p:xfrm>
          <a:off x="382771" y="2876836"/>
          <a:ext cx="8421422" cy="444500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4306621">
                  <a:extLst>
                    <a:ext uri="{9D8B030D-6E8A-4147-A177-3AD203B41FA5}">
                      <a16:colId xmlns:a16="http://schemas.microsoft.com/office/drawing/2014/main" val="1782209065"/>
                    </a:ext>
                  </a:extLst>
                </a:gridCol>
                <a:gridCol w="4114801">
                  <a:extLst>
                    <a:ext uri="{9D8B030D-6E8A-4147-A177-3AD203B41FA5}">
                      <a16:colId xmlns:a16="http://schemas.microsoft.com/office/drawing/2014/main" val="629666211"/>
                    </a:ext>
                  </a:extLst>
                </a:gridCol>
              </a:tblGrid>
              <a:tr h="222250"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</a:rPr>
                        <a:t>تصويربرنامه1:</a:t>
                      </a:r>
                      <a:r>
                        <a:rPr lang="fa-IR" sz="1100" dirty="0">
                          <a:effectLst/>
                        </a:rPr>
                        <a:t>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تصوير برنامه2: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36728713"/>
                  </a:ext>
                </a:extLst>
              </a:tr>
              <a:tr h="222250"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تصويربرنامه3: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</a:rPr>
                        <a:t>تصويربرنامه4: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71475142"/>
                  </a:ext>
                </a:extLst>
              </a:tr>
            </a:tbl>
          </a:graphicData>
        </a:graphic>
      </p:graphicFrame>
      <p:pic>
        <p:nvPicPr>
          <p:cNvPr id="8196" name="Picture 1">
            <a:extLst>
              <a:ext uri="{FF2B5EF4-FFF2-40B4-BE49-F238E27FC236}">
                <a16:creationId xmlns:a16="http://schemas.microsoft.com/office/drawing/2014/main" id="{F8684BB5-019B-48F5-B606-7B5F39B93C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4409" y="365125"/>
            <a:ext cx="4316819" cy="2470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2">
            <a:extLst>
              <a:ext uri="{FF2B5EF4-FFF2-40B4-BE49-F238E27FC236}">
                <a16:creationId xmlns:a16="http://schemas.microsoft.com/office/drawing/2014/main" id="{152A5777-3D6D-49D8-95C6-B357D2F95D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771" y="342107"/>
            <a:ext cx="4061638" cy="249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13">
            <a:extLst>
              <a:ext uri="{FF2B5EF4-FFF2-40B4-BE49-F238E27FC236}">
                <a16:creationId xmlns:a16="http://schemas.microsoft.com/office/drawing/2014/main" id="{C8B41228-909C-48B8-B271-7F82B464B2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4408" y="3362600"/>
            <a:ext cx="4316819" cy="2977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3" name="Picture 12">
            <a:extLst>
              <a:ext uri="{FF2B5EF4-FFF2-40B4-BE49-F238E27FC236}">
                <a16:creationId xmlns:a16="http://schemas.microsoft.com/office/drawing/2014/main" id="{CD900977-8E71-47D0-98B9-3BE7649E48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771" y="3362600"/>
            <a:ext cx="4061637" cy="29775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77416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ontent Placeholder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02847162"/>
              </p:ext>
            </p:extLst>
          </p:nvPr>
        </p:nvGraphicFramePr>
        <p:xfrm>
          <a:off x="1327355" y="988142"/>
          <a:ext cx="6973189" cy="53536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0855">
                  <a:extLst>
                    <a:ext uri="{9D8B030D-6E8A-4147-A177-3AD203B41FA5}">
                      <a16:colId xmlns:a16="http://schemas.microsoft.com/office/drawing/2014/main" val="375605527"/>
                    </a:ext>
                  </a:extLst>
                </a:gridCol>
                <a:gridCol w="5102334">
                  <a:extLst>
                    <a:ext uri="{9D8B030D-6E8A-4147-A177-3AD203B41FA5}">
                      <a16:colId xmlns:a16="http://schemas.microsoft.com/office/drawing/2014/main" val="3195615281"/>
                    </a:ext>
                  </a:extLst>
                </a:gridCol>
              </a:tblGrid>
              <a:tr h="318465">
                <a:tc>
                  <a:txBody>
                    <a:bodyPr/>
                    <a:lstStyle/>
                    <a:p>
                      <a:pPr algn="ctr"/>
                      <a:r>
                        <a:rPr lang="fa-IR" sz="1400" b="1" dirty="0">
                          <a:cs typeface="B Mitra" panose="00000400000000000000" pitchFamily="2" charset="-78"/>
                        </a:rPr>
                        <a:t>تعداد</a:t>
                      </a:r>
                      <a:endParaRPr lang="en-US" sz="1400" b="1" dirty="0"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b="1" dirty="0">
                          <a:cs typeface="B Mitra" panose="00000400000000000000" pitchFamily="2" charset="-78"/>
                        </a:rPr>
                        <a:t>عملکرد</a:t>
                      </a:r>
                      <a:endParaRPr lang="en-US" sz="1400" b="1" dirty="0"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953776211"/>
                  </a:ext>
                </a:extLst>
              </a:tr>
              <a:tr h="387323">
                <a:tc>
                  <a:txBody>
                    <a:bodyPr/>
                    <a:lstStyle/>
                    <a:p>
                      <a:pPr algn="ctr"/>
                      <a:r>
                        <a:rPr lang="fa-IR" sz="18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cs typeface="B Mitra" panose="00000400000000000000" pitchFamily="2" charset="-78"/>
                        </a:rPr>
                        <a:t>48319</a:t>
                      </a:r>
                      <a:endParaRPr lang="en-US" sz="1800" b="1" dirty="0">
                        <a:solidFill>
                          <a:schemeClr val="accent6">
                            <a:lumMod val="50000"/>
                          </a:schemeClr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500" b="1" dirty="0">
                          <a:solidFill>
                            <a:srgbClr val="0070C0"/>
                          </a:solidFill>
                          <a:cs typeface="B Mitra" panose="00000400000000000000" pitchFamily="2" charset="-78"/>
                        </a:rPr>
                        <a:t>غربالگری نوزادان( کم کاری تیروئید-</a:t>
                      </a:r>
                      <a:r>
                        <a:rPr lang="en-US" sz="1500" b="1" dirty="0">
                          <a:solidFill>
                            <a:srgbClr val="0070C0"/>
                          </a:solidFill>
                          <a:cs typeface="B Mitra" panose="00000400000000000000" pitchFamily="2" charset="-78"/>
                        </a:rPr>
                        <a:t>PKU</a:t>
                      </a:r>
                      <a:r>
                        <a:rPr lang="fa-IR" sz="1500" b="1" baseline="0" dirty="0">
                          <a:solidFill>
                            <a:srgbClr val="0070C0"/>
                          </a:solidFill>
                          <a:cs typeface="B Mitra" panose="00000400000000000000" pitchFamily="2" charset="-78"/>
                        </a:rPr>
                        <a:t> و متابولیک ارثی)</a:t>
                      </a:r>
                      <a:endParaRPr lang="en-US" sz="1500" b="1" dirty="0">
                        <a:solidFill>
                          <a:srgbClr val="0070C0"/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6927169"/>
                  </a:ext>
                </a:extLst>
              </a:tr>
              <a:tr h="387323">
                <a:tc>
                  <a:txBody>
                    <a:bodyPr/>
                    <a:lstStyle/>
                    <a:p>
                      <a:pPr algn="ctr"/>
                      <a:r>
                        <a:rPr lang="fa-IR" sz="18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cs typeface="B Mitra" panose="00000400000000000000" pitchFamily="2" charset="-78"/>
                        </a:rPr>
                        <a:t>400</a:t>
                      </a:r>
                      <a:endParaRPr lang="en-US" sz="1800" b="1" dirty="0">
                        <a:solidFill>
                          <a:schemeClr val="accent6">
                            <a:lumMod val="50000"/>
                          </a:schemeClr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500" b="1" dirty="0">
                          <a:solidFill>
                            <a:srgbClr val="0070C0"/>
                          </a:solidFill>
                          <a:cs typeface="B Mitra" panose="00000400000000000000" pitchFamily="2" charset="-78"/>
                        </a:rPr>
                        <a:t>شناسایی نوزاد مبتلا</a:t>
                      </a:r>
                      <a:r>
                        <a:rPr lang="fa-IR" sz="1500" b="1" baseline="0" dirty="0">
                          <a:solidFill>
                            <a:srgbClr val="0070C0"/>
                          </a:solidFill>
                          <a:cs typeface="B Mitra" panose="00000400000000000000" pitchFamily="2" charset="-78"/>
                        </a:rPr>
                        <a:t> به کم کاری تیروئید</a:t>
                      </a:r>
                      <a:endParaRPr lang="en-US" sz="1500" b="1" dirty="0">
                        <a:solidFill>
                          <a:srgbClr val="0070C0"/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2401792101"/>
                  </a:ext>
                </a:extLst>
              </a:tr>
              <a:tr h="387323">
                <a:tc>
                  <a:txBody>
                    <a:bodyPr/>
                    <a:lstStyle/>
                    <a:p>
                      <a:pPr algn="ctr"/>
                      <a:r>
                        <a:rPr lang="fa-IR" sz="18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cs typeface="B Mitra" panose="00000400000000000000" pitchFamily="2" charset="-78"/>
                        </a:rPr>
                        <a:t>10</a:t>
                      </a:r>
                      <a:endParaRPr lang="en-US" sz="1800" b="1" dirty="0">
                        <a:solidFill>
                          <a:schemeClr val="accent6">
                            <a:lumMod val="50000"/>
                          </a:schemeClr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500" b="1" dirty="0">
                          <a:solidFill>
                            <a:srgbClr val="0070C0"/>
                          </a:solidFill>
                          <a:cs typeface="B Mitra" panose="00000400000000000000" pitchFamily="2" charset="-78"/>
                        </a:rPr>
                        <a:t>شناسایی</a:t>
                      </a:r>
                      <a:r>
                        <a:rPr lang="fa-IR" sz="1500" b="1" baseline="0" dirty="0">
                          <a:solidFill>
                            <a:srgbClr val="0070C0"/>
                          </a:solidFill>
                          <a:cs typeface="B Mitra" panose="00000400000000000000" pitchFamily="2" charset="-78"/>
                        </a:rPr>
                        <a:t> نوزاد مبتلا به </a:t>
                      </a:r>
                      <a:r>
                        <a:rPr lang="en-US" sz="1500" b="1" baseline="0" dirty="0">
                          <a:solidFill>
                            <a:srgbClr val="0070C0"/>
                          </a:solidFill>
                          <a:cs typeface="B Mitra" panose="00000400000000000000" pitchFamily="2" charset="-78"/>
                        </a:rPr>
                        <a:t>PKU</a:t>
                      </a:r>
                      <a:endParaRPr lang="en-US" sz="1500" b="1" dirty="0">
                        <a:solidFill>
                          <a:srgbClr val="0070C0"/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804728235"/>
                  </a:ext>
                </a:extLst>
              </a:tr>
              <a:tr h="387323">
                <a:tc>
                  <a:txBody>
                    <a:bodyPr/>
                    <a:lstStyle/>
                    <a:p>
                      <a:pPr algn="ctr"/>
                      <a:r>
                        <a:rPr lang="fa-IR" sz="18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cs typeface="B Mitra" panose="00000400000000000000" pitchFamily="2" charset="-78"/>
                        </a:rPr>
                        <a:t>16</a:t>
                      </a:r>
                      <a:endParaRPr lang="en-US" sz="1800" b="1" dirty="0">
                        <a:solidFill>
                          <a:schemeClr val="accent6">
                            <a:lumMod val="50000"/>
                          </a:schemeClr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500" b="1" dirty="0">
                          <a:solidFill>
                            <a:srgbClr val="0070C0"/>
                          </a:solidFill>
                          <a:cs typeface="B Mitra" panose="00000400000000000000" pitchFamily="2" charset="-78"/>
                        </a:rPr>
                        <a:t>شناسایی نوزاد مبتلا به متابولیک ارثی</a:t>
                      </a:r>
                      <a:endParaRPr lang="en-US" sz="1500" b="1" dirty="0">
                        <a:solidFill>
                          <a:srgbClr val="0070C0"/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4152757754"/>
                  </a:ext>
                </a:extLst>
              </a:tr>
              <a:tr h="387323">
                <a:tc>
                  <a:txBody>
                    <a:bodyPr/>
                    <a:lstStyle/>
                    <a:p>
                      <a:pPr algn="ctr"/>
                      <a:r>
                        <a:rPr lang="fa-IR" sz="18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cs typeface="B Mitra" panose="00000400000000000000" pitchFamily="2" charset="-78"/>
                        </a:rPr>
                        <a:t>37320</a:t>
                      </a:r>
                      <a:endParaRPr lang="en-US" sz="1800" b="1" dirty="0">
                        <a:solidFill>
                          <a:schemeClr val="accent6">
                            <a:lumMod val="50000"/>
                          </a:schemeClr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500" b="1" dirty="0">
                          <a:solidFill>
                            <a:srgbClr val="0070C0"/>
                          </a:solidFill>
                          <a:cs typeface="B Mitra" panose="00000400000000000000" pitchFamily="2" charset="-78"/>
                        </a:rPr>
                        <a:t>غربالگری شنوایی نوزادان</a:t>
                      </a:r>
                      <a:endParaRPr lang="en-US" sz="1500" b="1" dirty="0">
                        <a:solidFill>
                          <a:srgbClr val="0070C0"/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811373982"/>
                  </a:ext>
                </a:extLst>
              </a:tr>
              <a:tr h="387323">
                <a:tc>
                  <a:txBody>
                    <a:bodyPr/>
                    <a:lstStyle/>
                    <a:p>
                      <a:pPr algn="ctr"/>
                      <a:r>
                        <a:rPr lang="fa-IR" sz="18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cs typeface="B Mitra" panose="00000400000000000000" pitchFamily="2" charset="-78"/>
                        </a:rPr>
                        <a:t>52</a:t>
                      </a:r>
                      <a:endParaRPr lang="en-US" sz="1800" b="1" dirty="0">
                        <a:solidFill>
                          <a:schemeClr val="accent6">
                            <a:lumMod val="50000"/>
                          </a:schemeClr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500" b="1" dirty="0">
                          <a:solidFill>
                            <a:srgbClr val="0070C0"/>
                          </a:solidFill>
                          <a:cs typeface="B Mitra" panose="00000400000000000000" pitchFamily="2" charset="-78"/>
                        </a:rPr>
                        <a:t>شناسایی نوزاد مبتلا به کم شنوایی</a:t>
                      </a:r>
                      <a:endParaRPr lang="en-US" sz="1500" b="1" dirty="0">
                        <a:solidFill>
                          <a:srgbClr val="0070C0"/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422777073"/>
                  </a:ext>
                </a:extLst>
              </a:tr>
              <a:tr h="387323">
                <a:tc>
                  <a:txBody>
                    <a:bodyPr/>
                    <a:lstStyle/>
                    <a:p>
                      <a:pPr algn="ctr"/>
                      <a:r>
                        <a:rPr lang="fa-IR" sz="18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cs typeface="B Mitra" panose="00000400000000000000" pitchFamily="2" charset="-78"/>
                        </a:rPr>
                        <a:t>26472</a:t>
                      </a:r>
                      <a:endParaRPr lang="en-US" sz="1800" b="1" dirty="0">
                        <a:solidFill>
                          <a:schemeClr val="accent6">
                            <a:lumMod val="50000"/>
                          </a:schemeClr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500" b="1" dirty="0">
                          <a:solidFill>
                            <a:srgbClr val="0070C0"/>
                          </a:solidFill>
                          <a:cs typeface="B Mitra" panose="00000400000000000000" pitchFamily="2" charset="-78"/>
                        </a:rPr>
                        <a:t>غربالگری پیش از ازدواج زوجین</a:t>
                      </a:r>
                      <a:endParaRPr lang="en-US" sz="1500" b="1" dirty="0">
                        <a:solidFill>
                          <a:srgbClr val="0070C0"/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846096733"/>
                  </a:ext>
                </a:extLst>
              </a:tr>
              <a:tr h="387323">
                <a:tc>
                  <a:txBody>
                    <a:bodyPr/>
                    <a:lstStyle/>
                    <a:p>
                      <a:pPr algn="ctr"/>
                      <a:r>
                        <a:rPr lang="fa-IR" sz="18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cs typeface="B Mitra" panose="00000400000000000000" pitchFamily="2" charset="-78"/>
                        </a:rPr>
                        <a:t>22</a:t>
                      </a:r>
                      <a:endParaRPr lang="en-US" sz="1800" b="1" dirty="0">
                        <a:solidFill>
                          <a:schemeClr val="accent6">
                            <a:lumMod val="50000"/>
                          </a:schemeClr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500" b="1" dirty="0">
                          <a:solidFill>
                            <a:srgbClr val="0070C0"/>
                          </a:solidFill>
                          <a:cs typeface="B Mitra" panose="00000400000000000000" pitchFamily="2" charset="-78"/>
                        </a:rPr>
                        <a:t>پیشگیری از بروز تالاسمی ماژور</a:t>
                      </a:r>
                      <a:endParaRPr lang="en-US" sz="1500" b="1" dirty="0">
                        <a:solidFill>
                          <a:srgbClr val="0070C0"/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2613013821"/>
                  </a:ext>
                </a:extLst>
              </a:tr>
              <a:tr h="387323">
                <a:tc>
                  <a:txBody>
                    <a:bodyPr/>
                    <a:lstStyle/>
                    <a:p>
                      <a:pPr algn="ctr"/>
                      <a:r>
                        <a:rPr lang="fa-IR" sz="18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cs typeface="B Mitra" panose="00000400000000000000" pitchFamily="2" charset="-78"/>
                        </a:rPr>
                        <a:t>62</a:t>
                      </a:r>
                      <a:endParaRPr lang="en-US" sz="1800" b="1" dirty="0">
                        <a:solidFill>
                          <a:schemeClr val="accent6">
                            <a:lumMod val="50000"/>
                          </a:schemeClr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500" b="1" dirty="0">
                          <a:solidFill>
                            <a:srgbClr val="0070C0"/>
                          </a:solidFill>
                          <a:cs typeface="B Mitra" panose="00000400000000000000" pitchFamily="2" charset="-78"/>
                        </a:rPr>
                        <a:t>تعداد جنین سالم به دنیا آمده از</a:t>
                      </a:r>
                      <a:r>
                        <a:rPr lang="fa-IR" sz="1500" b="1" baseline="0" dirty="0">
                          <a:solidFill>
                            <a:srgbClr val="0070C0"/>
                          </a:solidFill>
                          <a:cs typeface="B Mitra" panose="00000400000000000000" pitchFamily="2" charset="-78"/>
                        </a:rPr>
                        <a:t> زوج های مینور تالاسمی</a:t>
                      </a:r>
                      <a:endParaRPr lang="en-US" sz="1500" b="1" dirty="0">
                        <a:solidFill>
                          <a:srgbClr val="0070C0"/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4101720169"/>
                  </a:ext>
                </a:extLst>
              </a:tr>
              <a:tr h="387323">
                <a:tc>
                  <a:txBody>
                    <a:bodyPr/>
                    <a:lstStyle/>
                    <a:p>
                      <a:pPr algn="ctr"/>
                      <a:r>
                        <a:rPr lang="fa-IR" sz="18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cs typeface="B Mitra" panose="00000400000000000000" pitchFamily="2" charset="-78"/>
                        </a:rPr>
                        <a:t>126645</a:t>
                      </a:r>
                      <a:endParaRPr lang="en-US" sz="1800" b="1" dirty="0">
                        <a:solidFill>
                          <a:schemeClr val="accent6">
                            <a:lumMod val="50000"/>
                          </a:schemeClr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500" b="1" dirty="0">
                          <a:solidFill>
                            <a:srgbClr val="0070C0"/>
                          </a:solidFill>
                          <a:cs typeface="B Mitra" panose="00000400000000000000" pitchFamily="2" charset="-78"/>
                        </a:rPr>
                        <a:t>غربالگری سرطان کولورکتال در افراد 70-50 سال</a:t>
                      </a:r>
                      <a:endParaRPr lang="en-US" sz="1500" b="1" dirty="0">
                        <a:solidFill>
                          <a:srgbClr val="0070C0"/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2294004268"/>
                  </a:ext>
                </a:extLst>
              </a:tr>
              <a:tr h="387323">
                <a:tc>
                  <a:txBody>
                    <a:bodyPr/>
                    <a:lstStyle/>
                    <a:p>
                      <a:pPr algn="ctr"/>
                      <a:r>
                        <a:rPr lang="fa-IR" sz="18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cs typeface="B Mitra" panose="00000400000000000000" pitchFamily="2" charset="-78"/>
                        </a:rPr>
                        <a:t>8945</a:t>
                      </a:r>
                      <a:endParaRPr lang="en-US" sz="1800" b="1" dirty="0">
                        <a:solidFill>
                          <a:schemeClr val="accent6">
                            <a:lumMod val="50000"/>
                          </a:schemeClr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500" b="1" dirty="0">
                          <a:solidFill>
                            <a:srgbClr val="0070C0"/>
                          </a:solidFill>
                          <a:cs typeface="B Mitra" panose="00000400000000000000" pitchFamily="2" charset="-78"/>
                        </a:rPr>
                        <a:t>تعداد افراد با فیت مثبت</a:t>
                      </a:r>
                      <a:endParaRPr lang="en-US" sz="1500" b="1" dirty="0">
                        <a:solidFill>
                          <a:srgbClr val="0070C0"/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268221410"/>
                  </a:ext>
                </a:extLst>
              </a:tr>
              <a:tr h="387323">
                <a:tc>
                  <a:txBody>
                    <a:bodyPr/>
                    <a:lstStyle/>
                    <a:p>
                      <a:pPr algn="ctr"/>
                      <a:r>
                        <a:rPr lang="fa-IR" sz="18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cs typeface="B Mitra" panose="00000400000000000000" pitchFamily="2" charset="-78"/>
                        </a:rPr>
                        <a:t>2180</a:t>
                      </a:r>
                      <a:endParaRPr lang="en-US" sz="1800" b="1" dirty="0">
                        <a:solidFill>
                          <a:schemeClr val="accent6">
                            <a:lumMod val="50000"/>
                          </a:schemeClr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500" b="1" dirty="0">
                          <a:solidFill>
                            <a:srgbClr val="0070C0"/>
                          </a:solidFill>
                          <a:cs typeface="B Mitra" panose="00000400000000000000" pitchFamily="2" charset="-78"/>
                        </a:rPr>
                        <a:t>تعداد افراد فیت مثبت که  کولونوسکوپی شده اند </a:t>
                      </a:r>
                      <a:endParaRPr lang="en-US" sz="1500" b="1" dirty="0">
                        <a:solidFill>
                          <a:srgbClr val="0070C0"/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62595704"/>
                  </a:ext>
                </a:extLst>
              </a:tr>
              <a:tr h="387323">
                <a:tc>
                  <a:txBody>
                    <a:bodyPr/>
                    <a:lstStyle/>
                    <a:p>
                      <a:pPr algn="ctr"/>
                      <a:r>
                        <a:rPr lang="fa-IR" sz="18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cs typeface="B Mitra" panose="00000400000000000000" pitchFamily="2" charset="-78"/>
                        </a:rPr>
                        <a:t>46</a:t>
                      </a:r>
                      <a:endParaRPr lang="en-US" sz="1800" b="1" dirty="0">
                        <a:solidFill>
                          <a:schemeClr val="accent6">
                            <a:lumMod val="50000"/>
                          </a:schemeClr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500" b="1" dirty="0">
                          <a:solidFill>
                            <a:srgbClr val="0070C0"/>
                          </a:solidFill>
                          <a:cs typeface="B Mitra" panose="00000400000000000000" pitchFamily="2" charset="-78"/>
                        </a:rPr>
                        <a:t>تعداد سرطان کولورکتال شناسایی شده</a:t>
                      </a:r>
                      <a:endParaRPr lang="en-US" sz="1500" b="1" dirty="0">
                        <a:solidFill>
                          <a:srgbClr val="0070C0"/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3682899753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9DAEF9B8-1E97-497B-A70F-6BC8107DDE20}"/>
              </a:ext>
            </a:extLst>
          </p:cNvPr>
          <p:cNvSpPr txBox="1"/>
          <p:nvPr/>
        </p:nvSpPr>
        <p:spPr>
          <a:xfrm>
            <a:off x="2020528" y="397895"/>
            <a:ext cx="535366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نتایج غربالگری ها</a:t>
            </a:r>
          </a:p>
        </p:txBody>
      </p:sp>
    </p:spTree>
    <p:extLst>
      <p:ext uri="{BB962C8B-B14F-4D97-AF65-F5344CB8AC3E}">
        <p14:creationId xmlns:p14="http://schemas.microsoft.com/office/powerpoint/2010/main" val="900980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B95317-992E-42CE-8E6F-C51DB21537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1F2AFC-083F-4C4D-99AE-F4488F2712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4339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6063" y="1129205"/>
            <a:ext cx="6810703" cy="4623238"/>
          </a:xfrm>
        </p:spPr>
      </p:pic>
    </p:spTree>
    <p:extLst>
      <p:ext uri="{BB962C8B-B14F-4D97-AF65-F5344CB8AC3E}">
        <p14:creationId xmlns:p14="http://schemas.microsoft.com/office/powerpoint/2010/main" val="3581070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ontent Placeholder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15901439"/>
              </p:ext>
            </p:extLst>
          </p:nvPr>
        </p:nvGraphicFramePr>
        <p:xfrm>
          <a:off x="752169" y="1209368"/>
          <a:ext cx="7791473" cy="49407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32122">
                  <a:extLst>
                    <a:ext uri="{9D8B030D-6E8A-4147-A177-3AD203B41FA5}">
                      <a16:colId xmlns:a16="http://schemas.microsoft.com/office/drawing/2014/main" val="1412238964"/>
                    </a:ext>
                  </a:extLst>
                </a:gridCol>
                <a:gridCol w="1944792">
                  <a:extLst>
                    <a:ext uri="{9D8B030D-6E8A-4147-A177-3AD203B41FA5}">
                      <a16:colId xmlns:a16="http://schemas.microsoft.com/office/drawing/2014/main" val="375605527"/>
                    </a:ext>
                  </a:extLst>
                </a:gridCol>
                <a:gridCol w="4414559">
                  <a:extLst>
                    <a:ext uri="{9D8B030D-6E8A-4147-A177-3AD203B41FA5}">
                      <a16:colId xmlns:a16="http://schemas.microsoft.com/office/drawing/2014/main" val="3195615281"/>
                    </a:ext>
                  </a:extLst>
                </a:gridCol>
              </a:tblGrid>
              <a:tr h="343621">
                <a:tc>
                  <a:txBody>
                    <a:bodyPr/>
                    <a:lstStyle/>
                    <a:p>
                      <a:pPr algn="ctr"/>
                      <a:r>
                        <a:rPr lang="fa-IR" sz="1400" b="1" dirty="0">
                          <a:cs typeface="B Mitra" panose="00000400000000000000" pitchFamily="2" charset="-78"/>
                        </a:rPr>
                        <a:t>درصد</a:t>
                      </a:r>
                      <a:endParaRPr lang="en-US" sz="1400" b="1" dirty="0"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b="1" dirty="0">
                          <a:cs typeface="B Mitra" panose="00000400000000000000" pitchFamily="2" charset="-78"/>
                        </a:rPr>
                        <a:t>تعداد</a:t>
                      </a:r>
                      <a:endParaRPr lang="en-US" sz="1400" b="1" dirty="0"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b="1" dirty="0">
                          <a:cs typeface="B Mitra" panose="00000400000000000000" pitchFamily="2" charset="-78"/>
                        </a:rPr>
                        <a:t>عملکرد</a:t>
                      </a:r>
                      <a:endParaRPr lang="en-US" sz="1400" b="1" dirty="0"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953776211"/>
                  </a:ext>
                </a:extLst>
              </a:tr>
              <a:tr h="417917">
                <a:tc>
                  <a:txBody>
                    <a:bodyPr/>
                    <a:lstStyle/>
                    <a:p>
                      <a:pPr algn="ctr"/>
                      <a:r>
                        <a:rPr lang="fa-IR" sz="15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cs typeface="B Mitra" panose="00000400000000000000" pitchFamily="2" charset="-78"/>
                        </a:rPr>
                        <a:t>24/64</a:t>
                      </a:r>
                      <a:endParaRPr lang="en-US" sz="1500" b="1" dirty="0">
                        <a:solidFill>
                          <a:schemeClr val="accent6">
                            <a:lumMod val="50000"/>
                          </a:schemeClr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8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cs typeface="B Mitra" panose="00000400000000000000" pitchFamily="2" charset="-78"/>
                        </a:rPr>
                        <a:t>835154</a:t>
                      </a:r>
                      <a:endParaRPr lang="en-US" sz="1800" b="1" dirty="0">
                        <a:solidFill>
                          <a:schemeClr val="accent6">
                            <a:lumMod val="50000"/>
                          </a:schemeClr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500" b="1" baseline="0" dirty="0">
                          <a:solidFill>
                            <a:srgbClr val="0070C0"/>
                          </a:solidFill>
                          <a:cs typeface="B Mitra" panose="00000400000000000000" pitchFamily="2" charset="-78"/>
                        </a:rPr>
                        <a:t>خطرسنجی افراد بالای 30 سال</a:t>
                      </a:r>
                      <a:endParaRPr lang="en-US" sz="1500" b="1" dirty="0">
                        <a:solidFill>
                          <a:srgbClr val="0070C0"/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6927169"/>
                  </a:ext>
                </a:extLst>
              </a:tr>
              <a:tr h="417917">
                <a:tc>
                  <a:txBody>
                    <a:bodyPr/>
                    <a:lstStyle/>
                    <a:p>
                      <a:pPr algn="ctr"/>
                      <a:endParaRPr lang="en-US" sz="1500" b="1" dirty="0">
                        <a:solidFill>
                          <a:schemeClr val="accent6">
                            <a:lumMod val="50000"/>
                          </a:schemeClr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8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cs typeface="B Mitra" panose="00000400000000000000" pitchFamily="2" charset="-78"/>
                        </a:rPr>
                        <a:t>24566</a:t>
                      </a:r>
                      <a:endParaRPr lang="en-US" sz="1800" b="1" dirty="0">
                        <a:solidFill>
                          <a:schemeClr val="accent6">
                            <a:lumMod val="50000"/>
                          </a:schemeClr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500" b="1" dirty="0">
                          <a:solidFill>
                            <a:srgbClr val="0070C0"/>
                          </a:solidFill>
                          <a:cs typeface="B Mitra" panose="00000400000000000000" pitchFamily="2" charset="-78"/>
                        </a:rPr>
                        <a:t>شناسایی بیمار مبتلا به دیابت</a:t>
                      </a:r>
                      <a:endParaRPr lang="en-US" sz="1500" b="1" dirty="0">
                        <a:solidFill>
                          <a:srgbClr val="0070C0"/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2401792101"/>
                  </a:ext>
                </a:extLst>
              </a:tr>
              <a:tr h="417917">
                <a:tc>
                  <a:txBody>
                    <a:bodyPr/>
                    <a:lstStyle/>
                    <a:p>
                      <a:pPr algn="ctr"/>
                      <a:endParaRPr lang="en-US" sz="1500" b="1" dirty="0">
                        <a:solidFill>
                          <a:schemeClr val="accent6">
                            <a:lumMod val="50000"/>
                          </a:schemeClr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8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cs typeface="B Mitra" panose="00000400000000000000" pitchFamily="2" charset="-78"/>
                        </a:rPr>
                        <a:t>41869</a:t>
                      </a:r>
                      <a:endParaRPr lang="en-US" sz="1800" b="1" dirty="0">
                        <a:solidFill>
                          <a:schemeClr val="accent6">
                            <a:lumMod val="50000"/>
                          </a:schemeClr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500" b="1" dirty="0">
                          <a:solidFill>
                            <a:srgbClr val="0070C0"/>
                          </a:solidFill>
                          <a:cs typeface="B Mitra" panose="00000400000000000000" pitchFamily="2" charset="-78"/>
                        </a:rPr>
                        <a:t>شناسایی</a:t>
                      </a:r>
                      <a:r>
                        <a:rPr lang="fa-IR" sz="1500" b="1" baseline="0" dirty="0">
                          <a:solidFill>
                            <a:srgbClr val="0070C0"/>
                          </a:solidFill>
                          <a:cs typeface="B Mitra" panose="00000400000000000000" pitchFamily="2" charset="-78"/>
                        </a:rPr>
                        <a:t> بیمار مبتلا به فشارخون بالا</a:t>
                      </a:r>
                      <a:endParaRPr lang="en-US" sz="1500" b="1" dirty="0">
                        <a:solidFill>
                          <a:srgbClr val="0070C0"/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804728235"/>
                  </a:ext>
                </a:extLst>
              </a:tr>
              <a:tr h="417917">
                <a:tc>
                  <a:txBody>
                    <a:bodyPr/>
                    <a:lstStyle/>
                    <a:p>
                      <a:pPr algn="ctr"/>
                      <a:endParaRPr lang="en-US" sz="1500" b="1" dirty="0">
                        <a:solidFill>
                          <a:schemeClr val="accent6">
                            <a:lumMod val="50000"/>
                          </a:schemeClr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8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cs typeface="B Mitra" panose="00000400000000000000" pitchFamily="2" charset="-78"/>
                        </a:rPr>
                        <a:t>86009</a:t>
                      </a:r>
                      <a:endParaRPr lang="en-US" sz="1800" b="1" dirty="0">
                        <a:solidFill>
                          <a:schemeClr val="accent6">
                            <a:lumMod val="50000"/>
                          </a:schemeClr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500" b="1" dirty="0">
                          <a:solidFill>
                            <a:srgbClr val="0070C0"/>
                          </a:solidFill>
                          <a:cs typeface="B Mitra" panose="00000400000000000000" pitchFamily="2" charset="-78"/>
                        </a:rPr>
                        <a:t>شناسایی افراد مبتلا به هیپرکلسترولمی</a:t>
                      </a:r>
                      <a:endParaRPr lang="en-US" sz="1500" b="1" dirty="0">
                        <a:solidFill>
                          <a:srgbClr val="0070C0"/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4152757754"/>
                  </a:ext>
                </a:extLst>
              </a:tr>
              <a:tr h="417917">
                <a:tc>
                  <a:txBody>
                    <a:bodyPr/>
                    <a:lstStyle/>
                    <a:p>
                      <a:pPr algn="ctr"/>
                      <a:endParaRPr lang="en-US" sz="1500" b="1" dirty="0">
                        <a:solidFill>
                          <a:schemeClr val="accent6">
                            <a:lumMod val="50000"/>
                          </a:schemeClr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8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cs typeface="B Mitra" panose="00000400000000000000" pitchFamily="2" charset="-78"/>
                        </a:rPr>
                        <a:t>144062</a:t>
                      </a:r>
                      <a:endParaRPr lang="en-US" sz="1800" b="1" dirty="0">
                        <a:solidFill>
                          <a:schemeClr val="accent6">
                            <a:lumMod val="50000"/>
                          </a:schemeClr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500" b="1" dirty="0">
                          <a:solidFill>
                            <a:srgbClr val="0070C0"/>
                          </a:solidFill>
                          <a:cs typeface="B Mitra" panose="00000400000000000000" pitchFamily="2" charset="-78"/>
                        </a:rPr>
                        <a:t>شناسایی افراد مبتلا به پردیابت</a:t>
                      </a:r>
                      <a:endParaRPr lang="en-US" sz="1500" b="1" dirty="0">
                        <a:solidFill>
                          <a:srgbClr val="0070C0"/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811373982"/>
                  </a:ext>
                </a:extLst>
              </a:tr>
              <a:tr h="417917">
                <a:tc>
                  <a:txBody>
                    <a:bodyPr/>
                    <a:lstStyle/>
                    <a:p>
                      <a:pPr algn="ctr"/>
                      <a:endParaRPr lang="en-US" sz="1500" b="1" dirty="0">
                        <a:solidFill>
                          <a:schemeClr val="accent6">
                            <a:lumMod val="50000"/>
                          </a:schemeClr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8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cs typeface="B Mitra" panose="00000400000000000000" pitchFamily="2" charset="-78"/>
                        </a:rPr>
                        <a:t>33679</a:t>
                      </a:r>
                      <a:endParaRPr lang="en-US" sz="1800" b="1" dirty="0">
                        <a:solidFill>
                          <a:schemeClr val="accent6">
                            <a:lumMod val="50000"/>
                          </a:schemeClr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500" b="1" dirty="0">
                          <a:solidFill>
                            <a:srgbClr val="0070C0"/>
                          </a:solidFill>
                          <a:cs typeface="B Mitra" panose="00000400000000000000" pitchFamily="2" charset="-78"/>
                        </a:rPr>
                        <a:t>شناسایی بیمار مبتلا به بیماری های قلبی و عروقی</a:t>
                      </a:r>
                      <a:endParaRPr lang="en-US" sz="1500" b="1" dirty="0">
                        <a:solidFill>
                          <a:srgbClr val="0070C0"/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422777073"/>
                  </a:ext>
                </a:extLst>
              </a:tr>
              <a:tr h="417917">
                <a:tc>
                  <a:txBody>
                    <a:bodyPr/>
                    <a:lstStyle/>
                    <a:p>
                      <a:pPr algn="ctr"/>
                      <a:r>
                        <a:rPr lang="fa-IR" sz="15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cs typeface="B Mitra" panose="00000400000000000000" pitchFamily="2" charset="-78"/>
                        </a:rPr>
                        <a:t>51/1</a:t>
                      </a:r>
                      <a:endParaRPr lang="en-US" sz="1500" b="1" dirty="0">
                        <a:solidFill>
                          <a:schemeClr val="accent6">
                            <a:lumMod val="50000"/>
                          </a:schemeClr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8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cs typeface="B Mitra" panose="00000400000000000000" pitchFamily="2" charset="-78"/>
                        </a:rPr>
                        <a:t>122931</a:t>
                      </a:r>
                      <a:endParaRPr lang="en-US" sz="1800" b="1" dirty="0">
                        <a:solidFill>
                          <a:schemeClr val="accent6">
                            <a:lumMod val="50000"/>
                          </a:schemeClr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500" b="1" dirty="0">
                          <a:solidFill>
                            <a:srgbClr val="0070C0"/>
                          </a:solidFill>
                          <a:cs typeface="B Mitra" panose="00000400000000000000" pitchFamily="2" charset="-78"/>
                        </a:rPr>
                        <a:t>مراقبت بیماران مبتلا به دیابت توسط پزشک</a:t>
                      </a:r>
                      <a:endParaRPr lang="en-US" sz="1500" b="1" dirty="0">
                        <a:solidFill>
                          <a:srgbClr val="0070C0"/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846096733"/>
                  </a:ext>
                </a:extLst>
              </a:tr>
              <a:tr h="417917">
                <a:tc>
                  <a:txBody>
                    <a:bodyPr/>
                    <a:lstStyle/>
                    <a:p>
                      <a:pPr algn="ctr"/>
                      <a:r>
                        <a:rPr lang="fa-IR" sz="15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cs typeface="B Mitra" panose="00000400000000000000" pitchFamily="2" charset="-78"/>
                        </a:rPr>
                        <a:t>35</a:t>
                      </a:r>
                      <a:endParaRPr lang="en-US" sz="1500" b="1" dirty="0">
                        <a:solidFill>
                          <a:schemeClr val="accent6">
                            <a:lumMod val="50000"/>
                          </a:schemeClr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8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cs typeface="B Mitra" panose="00000400000000000000" pitchFamily="2" charset="-78"/>
                        </a:rPr>
                        <a:t>42982</a:t>
                      </a:r>
                      <a:endParaRPr lang="en-US" sz="1800" b="1" dirty="0">
                        <a:solidFill>
                          <a:schemeClr val="accent6">
                            <a:lumMod val="50000"/>
                          </a:schemeClr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500" b="1" dirty="0">
                          <a:solidFill>
                            <a:srgbClr val="0070C0"/>
                          </a:solidFill>
                          <a:cs typeface="B Mitra" panose="00000400000000000000" pitchFamily="2" charset="-78"/>
                        </a:rPr>
                        <a:t>کنترل بیماران دیابتی مراقبت شده</a:t>
                      </a:r>
                      <a:endParaRPr lang="en-US" sz="1500" b="1" dirty="0">
                        <a:solidFill>
                          <a:srgbClr val="0070C0"/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2613013821"/>
                  </a:ext>
                </a:extLst>
              </a:tr>
              <a:tr h="417917">
                <a:tc>
                  <a:txBody>
                    <a:bodyPr/>
                    <a:lstStyle/>
                    <a:p>
                      <a:pPr algn="ctr"/>
                      <a:r>
                        <a:rPr lang="fa-IR" sz="15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cs typeface="B Mitra" panose="00000400000000000000" pitchFamily="2" charset="-78"/>
                        </a:rPr>
                        <a:t>51/5</a:t>
                      </a:r>
                      <a:endParaRPr lang="en-US" sz="1500" b="1" dirty="0">
                        <a:solidFill>
                          <a:schemeClr val="accent6">
                            <a:lumMod val="50000"/>
                          </a:schemeClr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8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cs typeface="B Mitra" panose="00000400000000000000" pitchFamily="2" charset="-78"/>
                        </a:rPr>
                        <a:t>210082</a:t>
                      </a:r>
                      <a:endParaRPr lang="en-US" sz="1800" b="1" dirty="0">
                        <a:solidFill>
                          <a:schemeClr val="accent6">
                            <a:lumMod val="50000"/>
                          </a:schemeClr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500" b="1" dirty="0">
                          <a:solidFill>
                            <a:srgbClr val="0070C0"/>
                          </a:solidFill>
                          <a:cs typeface="B Mitra" panose="00000400000000000000" pitchFamily="2" charset="-78"/>
                        </a:rPr>
                        <a:t>مراقبت بیماران مبتلا به فشارخون</a:t>
                      </a:r>
                      <a:r>
                        <a:rPr lang="fa-IR" sz="1500" b="1" baseline="0" dirty="0">
                          <a:solidFill>
                            <a:srgbClr val="0070C0"/>
                          </a:solidFill>
                          <a:cs typeface="B Mitra" panose="00000400000000000000" pitchFamily="2" charset="-78"/>
                        </a:rPr>
                        <a:t> بالا توسط پزشک</a:t>
                      </a:r>
                      <a:endParaRPr lang="en-US" sz="1500" b="1" dirty="0">
                        <a:solidFill>
                          <a:srgbClr val="0070C0"/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493138232"/>
                  </a:ext>
                </a:extLst>
              </a:tr>
              <a:tr h="417917">
                <a:tc>
                  <a:txBody>
                    <a:bodyPr/>
                    <a:lstStyle/>
                    <a:p>
                      <a:pPr algn="ctr"/>
                      <a:r>
                        <a:rPr lang="fa-IR" sz="15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cs typeface="B Mitra" panose="00000400000000000000" pitchFamily="2" charset="-78"/>
                        </a:rPr>
                        <a:t>80</a:t>
                      </a:r>
                      <a:endParaRPr lang="en-US" sz="1500" b="1" dirty="0">
                        <a:solidFill>
                          <a:schemeClr val="accent6">
                            <a:lumMod val="50000"/>
                          </a:schemeClr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8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cs typeface="B Mitra" panose="00000400000000000000" pitchFamily="2" charset="-78"/>
                        </a:rPr>
                        <a:t>168059</a:t>
                      </a:r>
                      <a:endParaRPr lang="en-US" sz="1800" b="1" dirty="0">
                        <a:solidFill>
                          <a:schemeClr val="accent6">
                            <a:lumMod val="50000"/>
                          </a:schemeClr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500" b="1" dirty="0">
                          <a:solidFill>
                            <a:srgbClr val="0070C0"/>
                          </a:solidFill>
                          <a:cs typeface="B Mitra" panose="00000400000000000000" pitchFamily="2" charset="-78"/>
                        </a:rPr>
                        <a:t>کنترل بیماران فشارخون بالا مراقبت شده</a:t>
                      </a:r>
                      <a:endParaRPr lang="en-US" sz="1500" b="1" dirty="0">
                        <a:solidFill>
                          <a:srgbClr val="0070C0"/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999896069"/>
                  </a:ext>
                </a:extLst>
              </a:tr>
              <a:tr h="417917">
                <a:tc>
                  <a:txBody>
                    <a:bodyPr/>
                    <a:lstStyle/>
                    <a:p>
                      <a:pPr algn="ctr"/>
                      <a:r>
                        <a:rPr lang="fa-IR" sz="15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cs typeface="B Mitra" panose="00000400000000000000" pitchFamily="2" charset="-78"/>
                        </a:rPr>
                        <a:t>31</a:t>
                      </a:r>
                      <a:endParaRPr lang="en-US" sz="1500" b="1" dirty="0">
                        <a:solidFill>
                          <a:schemeClr val="accent6">
                            <a:lumMod val="50000"/>
                          </a:schemeClr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8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cs typeface="B Mitra" panose="00000400000000000000" pitchFamily="2" charset="-78"/>
                        </a:rPr>
                        <a:t>96494</a:t>
                      </a:r>
                      <a:endParaRPr lang="en-US" sz="1800" b="1" dirty="0">
                        <a:solidFill>
                          <a:schemeClr val="accent6">
                            <a:lumMod val="50000"/>
                          </a:schemeClr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500" b="1" dirty="0">
                          <a:solidFill>
                            <a:srgbClr val="0070C0"/>
                          </a:solidFill>
                          <a:cs typeface="B Mitra" panose="00000400000000000000" pitchFamily="2" charset="-78"/>
                        </a:rPr>
                        <a:t>مراقبت افراد مبتلا به پره دیابت</a:t>
                      </a:r>
                      <a:endParaRPr lang="en-US" sz="1500" b="1" dirty="0">
                        <a:solidFill>
                          <a:srgbClr val="0070C0"/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300587900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F6E93A2A-A01A-4233-BAAE-9AF4A3A7D5B9}"/>
              </a:ext>
            </a:extLst>
          </p:cNvPr>
          <p:cNvSpPr txBox="1"/>
          <p:nvPr/>
        </p:nvSpPr>
        <p:spPr>
          <a:xfrm>
            <a:off x="2020528" y="397895"/>
            <a:ext cx="535366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نتایج خطرسنجی بیماریهای قلبی عروقی</a:t>
            </a:r>
          </a:p>
        </p:txBody>
      </p:sp>
    </p:spTree>
    <p:extLst>
      <p:ext uri="{BB962C8B-B14F-4D97-AF65-F5344CB8AC3E}">
        <p14:creationId xmlns:p14="http://schemas.microsoft.com/office/powerpoint/2010/main" val="1929545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394" y="1803180"/>
            <a:ext cx="3700955" cy="380146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4183" y="1803180"/>
            <a:ext cx="4055680" cy="3801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986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46261" y="587742"/>
            <a:ext cx="8451478" cy="964684"/>
          </a:xfrm>
        </p:spPr>
        <p:txBody>
          <a:bodyPr>
            <a:normAutofit/>
          </a:bodyPr>
          <a:lstStyle/>
          <a:p>
            <a:pPr marL="0" indent="0" algn="just" rtl="1">
              <a:buNone/>
            </a:pPr>
            <a:r>
              <a:rPr lang="fa-IR" sz="3000" b="1" dirty="0">
                <a:solidFill>
                  <a:srgbClr val="0070C0"/>
                </a:solidFill>
                <a:latin typeface="Calibri Light" panose="020F0302020204030204"/>
                <a:ea typeface="+mj-ea"/>
                <a:cs typeface="B Mitra" panose="00000400000000000000" pitchFamily="2" charset="-78"/>
              </a:rPr>
              <a:t>راه اندازی مراکز مشاوره پیش از ازدواج  در منطقه شرق اصفهان</a:t>
            </a:r>
          </a:p>
          <a:p>
            <a:pPr marL="0" indent="0" algn="l" rtl="1">
              <a:buNone/>
            </a:pPr>
            <a:endParaRPr lang="en-US" dirty="0">
              <a:solidFill>
                <a:srgbClr val="0070C0"/>
              </a:solidFill>
              <a:cs typeface="B Mitra" panose="00000400000000000000" pitchFamily="2" charset="-78"/>
            </a:endParaRPr>
          </a:p>
          <a:p>
            <a:pPr marL="0" indent="0" algn="l" rtl="1">
              <a:buNone/>
            </a:pPr>
            <a:endParaRPr lang="en-US" dirty="0">
              <a:solidFill>
                <a:srgbClr val="0070C0"/>
              </a:solidFill>
              <a:cs typeface="B Mitra" panose="00000400000000000000" pitchFamily="2" charset="-78"/>
            </a:endParaRPr>
          </a:p>
        </p:txBody>
      </p:sp>
      <p:pic>
        <p:nvPicPr>
          <p:cNvPr id="3" name="Content Placeholder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942" y="2051488"/>
            <a:ext cx="3216166" cy="3736428"/>
          </a:xfrm>
          <a:prstGeom prst="rect">
            <a:avLst/>
          </a:prstGeom>
        </p:spPr>
      </p:pic>
      <p:pic>
        <p:nvPicPr>
          <p:cNvPr id="4" name="Content Placeholder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3500" y="2051487"/>
            <a:ext cx="3484959" cy="3736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366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theme/_rels/themeOverr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68.jpeg"/></Relationships>
</file>

<file path=ppt/theme/theme1.xml><?xml version="1.0" encoding="utf-8"?>
<a:theme xmlns:a="http://schemas.openxmlformats.org/drawingml/2006/main" name="Office Theme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55555.pot [Compatibility Mode]" id="{E04342D0-DCFD-49F4-B0D9-634E0A15F9F0}" vid="{23D1D68B-6E93-4C83-9729-508929BC4113}"/>
    </a:ext>
  </a:extLst>
</a:theme>
</file>

<file path=ppt/theme/themeOverride1.xml><?xml version="1.0" encoding="utf-8"?>
<a:themeOverride xmlns:a="http://schemas.openxmlformats.org/drawingml/2006/main">
  <a:clrScheme name="Oriel">
    <a:dk1>
      <a:sysClr val="windowText" lastClr="000000"/>
    </a:dk1>
    <a:lt1>
      <a:sysClr val="window" lastClr="FFFFFF"/>
    </a:lt1>
    <a:dk2>
      <a:srgbClr val="575F6D"/>
    </a:dk2>
    <a:lt2>
      <a:srgbClr val="FFF39D"/>
    </a:lt2>
    <a:accent1>
      <a:srgbClr val="FE8637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D2611C"/>
    </a:hlink>
    <a:folHlink>
      <a:srgbClr val="3B435B"/>
    </a:folHlink>
  </a:clrScheme>
  <a:fontScheme name="Oriel">
    <a:majorFont>
      <a:latin typeface="Century Schoolbook"/>
      <a:ea typeface=""/>
      <a:cs typeface=""/>
      <a:font script="Jpan" typeface="ＭＳ Ｐ明朝"/>
      <a:font script="Hang" typeface="휴먼매직체"/>
      <a:font script="Hans" typeface="华文楷体"/>
      <a:font script="Hant" typeface="新細明體"/>
      <a:font script="Arab" typeface="Times New Roman"/>
      <a:font script="Hebr" typeface="Times New Roman"/>
      <a:font script="Thai" typeface="KodchiangUPC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entury Schoolbook"/>
      <a:ea typeface=""/>
      <a:cs typeface=""/>
      <a:font script="Jpan" typeface="ＭＳ Ｐ明朝"/>
      <a:font script="Hang" typeface="휴먼매직체"/>
      <a:font script="Hans" typeface="宋体"/>
      <a:font script="Hant" typeface="新細明體"/>
      <a:font script="Arab" typeface="Times New Roman"/>
      <a:font script="Hebr" typeface="Times New Roman"/>
      <a:font script="Thai" typeface="KodchiangUPC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inorFont>
  </a:fontScheme>
  <a:fmtScheme name="Oriel">
    <a:fillStyleLst>
      <a:solidFill>
        <a:schemeClr val="phClr"/>
      </a:solidFill>
      <a:gradFill rotWithShape="1">
        <a:gsLst>
          <a:gs pos="0">
            <a:schemeClr val="phClr">
              <a:tint val="35000"/>
              <a:satMod val="260000"/>
            </a:schemeClr>
          </a:gs>
          <a:gs pos="30000">
            <a:schemeClr val="phClr">
              <a:tint val="38000"/>
              <a:satMod val="260000"/>
            </a:schemeClr>
          </a:gs>
          <a:gs pos="75000">
            <a:schemeClr val="phClr">
              <a:tint val="55000"/>
              <a:satMod val="255000"/>
            </a:schemeClr>
          </a:gs>
          <a:gs pos="100000">
            <a:schemeClr val="phClr">
              <a:tint val="70000"/>
              <a:satMod val="255000"/>
            </a:schemeClr>
          </a:gs>
        </a:gsLst>
        <a:path path="circle">
          <a:fillToRect l="5000" t="100000" r="120000" b="10000"/>
        </a:path>
      </a:gradFill>
      <a:gradFill rotWithShape="1">
        <a:gsLst>
          <a:gs pos="0">
            <a:schemeClr val="phClr">
              <a:shade val="63000"/>
              <a:satMod val="165000"/>
            </a:schemeClr>
          </a:gs>
          <a:gs pos="30000">
            <a:schemeClr val="phClr">
              <a:shade val="58000"/>
              <a:satMod val="165000"/>
            </a:schemeClr>
          </a:gs>
          <a:gs pos="75000">
            <a:schemeClr val="phClr">
              <a:shade val="30000"/>
              <a:satMod val="175000"/>
            </a:schemeClr>
          </a:gs>
          <a:gs pos="100000">
            <a:schemeClr val="phClr">
              <a:shade val="15000"/>
              <a:satMod val="175000"/>
            </a:schemeClr>
          </a:gs>
        </a:gsLst>
        <a:path path="circle">
          <a:fillToRect l="5000" t="100000" r="120000" b="10000"/>
        </a:path>
      </a:gradFill>
    </a:fillStyleLst>
    <a:lnStyleLst>
      <a:ln w="12700" cap="flat" cmpd="sng" algn="ctr">
        <a:solidFill>
          <a:schemeClr val="phClr">
            <a:shade val="70000"/>
            <a:satMod val="150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4925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50800" dist="25000" dir="5400000" rotWithShape="0">
            <a:srgbClr val="000000">
              <a:alpha val="40000"/>
            </a:srgbClr>
          </a:outerShdw>
        </a:effectLst>
      </a:effectStyle>
      <a:effectStyle>
        <a:effectLst>
          <a:outerShdw blurRad="50800" dist="20000" dir="5400000" rotWithShape="0">
            <a:srgbClr val="000000">
              <a:alpha val="42000"/>
            </a:srgbClr>
          </a:outerShdw>
        </a:effectLst>
      </a:effectStyle>
      <a:effectStyle>
        <a:effectLst>
          <a:outerShdw blurRad="50800" dist="20000" dir="5400000" rotWithShape="0">
            <a:srgbClr val="000000">
              <a:alpha val="4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0"/>
          </a:lightRig>
        </a:scene3d>
        <a:sp3d>
          <a:bevelT w="47625" h="69850"/>
          <a:contourClr>
            <a:schemeClr val="lt1"/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shade val="58000"/>
              <a:satMod val="125000"/>
            </a:schemeClr>
          </a:gs>
          <a:gs pos="40000">
            <a:schemeClr val="phClr">
              <a:tint val="90000"/>
              <a:shade val="90000"/>
              <a:satMod val="120000"/>
            </a:schemeClr>
          </a:gs>
          <a:gs pos="100000">
            <a:schemeClr val="phClr">
              <a:tint val="50000"/>
            </a:schemeClr>
          </a:gs>
        </a:gsLst>
        <a:lin ang="16200000" scaled="1"/>
      </a:gradFill>
      <a:blipFill>
        <a:blip xmlns:r="http://schemas.openxmlformats.org/officeDocument/2006/relationships" r:embed="rId1">
          <a:duotone>
            <a:schemeClr val="phClr">
              <a:shade val="80000"/>
            </a:schemeClr>
            <a:schemeClr val="phClr">
              <a:tint val="91000"/>
            </a:schemeClr>
          </a:duotone>
        </a:blip>
        <a:tile tx="0" ty="0" sx="40000" sy="50000" flip="y" algn="tl"/>
      </a:blip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1435</TotalTime>
  <Words>3830</Words>
  <Application>Microsoft Office PowerPoint</Application>
  <PresentationFormat>On-screen Show (4:3)</PresentationFormat>
  <Paragraphs>729</Paragraphs>
  <Slides>50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50</vt:i4>
      </vt:variant>
    </vt:vector>
  </HeadingPairs>
  <TitlesOfParts>
    <vt:vector size="65" baseType="lpstr">
      <vt:lpstr>Arial</vt:lpstr>
      <vt:lpstr>B Mitra</vt:lpstr>
      <vt:lpstr>B Nazanin</vt:lpstr>
      <vt:lpstr>B Titr</vt:lpstr>
      <vt:lpstr>Calibri</vt:lpstr>
      <vt:lpstr>Calibri Light</vt:lpstr>
      <vt:lpstr>Century Gothic</vt:lpstr>
      <vt:lpstr>Nazanin</vt:lpstr>
      <vt:lpstr>system-ui</vt:lpstr>
      <vt:lpstr>Tenorite</vt:lpstr>
      <vt:lpstr>Times New Roman</vt:lpstr>
      <vt:lpstr>Titr</vt:lpstr>
      <vt:lpstr>Wingdings</vt:lpstr>
      <vt:lpstr>X Badr</vt:lpstr>
      <vt:lpstr>Office Theme</vt:lpstr>
      <vt:lpstr>PowerPoint Presentation</vt:lpstr>
      <vt:lpstr>PowerPoint Presentation</vt:lpstr>
      <vt:lpstr>اقدامات و فعالیت های گروه امور آزمایشگاه ها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برنامه حمایت تغذیه ای کودکان 6 تا 59 ماهه و مادران باردارو شیرده مبتلابه سوء تغذیه</vt:lpstr>
      <vt:lpstr>گزارش برنامه های تغذیه در مدارس سال تحصیلی 1404-1403 </vt:lpstr>
      <vt:lpstr>پویش ملی تغذیه سالم(اصلاح الگوی مصرف روغن)- سال 1403</vt:lpstr>
      <vt:lpstr>اقدامات انجام گرفته طرح مداخله ای پیشگیری از خودکشی در جمعیت تحت پوشش دانشگاه علوم پزشکی اصفهان </vt:lpstr>
      <vt:lpstr>مقایسه تعداد نوجوانان/دانش آموزان و جوانان مراقبت شده  تحت پوشش دانشگاه علوم پزشکی اصفهان  از شهریور1403 لغایت شهریور 1404</vt:lpstr>
      <vt:lpstr>اهم فعالیتهای گروه سلامت نوجوانان، جوانان و مدارس</vt:lpstr>
      <vt:lpstr>تصاویری از فعالیت های انجام شده توسط گروه سلامت نوجوانان،جوانان و مدارس معاونت بهداشت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کسب رتبه چهارم دانشگاه اصفهان در خصوص رسیدگی به شکایات از بین دانشگاههای کشور در سال 1403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عملکرد روابط عمومی</vt:lpstr>
      <vt:lpstr>PowerPoint Presentation</vt:lpstr>
      <vt:lpstr>بازدید یا گفتگوي رئیس، معاونان و مدیران ارشد دستگاه اجرايي با رسانه ها </vt:lpstr>
      <vt:lpstr>PowerPoint Presentation</vt:lpstr>
      <vt:lpstr>تولیدات رسانه ای اختصاصی </vt:lpstr>
      <vt:lpstr>مهمترين اقدامات رسانه اي و تبليغي پيرامون موضوعات ذيل</vt:lpstr>
      <vt:lpstr>برنامه سفرهای استانی 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بانک مقالات ایران</dc:title>
  <dc:creator>neka</dc:creator>
  <cp:lastModifiedBy>dr asgari</cp:lastModifiedBy>
  <cp:revision>515</cp:revision>
  <cp:lastPrinted>2025-06-16T04:03:44Z</cp:lastPrinted>
  <dcterms:created xsi:type="dcterms:W3CDTF">2020-01-10T17:21:36Z</dcterms:created>
  <dcterms:modified xsi:type="dcterms:W3CDTF">2025-09-14T05:22:34Z</dcterms:modified>
</cp:coreProperties>
</file>